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3" r:id="rId26"/>
    <p:sldId id="284" r:id="rId27"/>
    <p:sldId id="285" r:id="rId28"/>
    <p:sldId id="286" r:id="rId29"/>
    <p:sldId id="287" r:id="rId30"/>
    <p:sldId id="288" r:id="rId31"/>
    <p:sldId id="289" r:id="rId32"/>
    <p:sldId id="290" r:id="rId33"/>
    <p:sldId id="291" r:id="rId34"/>
    <p:sldId id="280" r:id="rId35"/>
    <p:sldId id="292" r:id="rId36"/>
    <p:sldId id="293" r:id="rId37"/>
    <p:sldId id="294" r:id="rId38"/>
    <p:sldId id="281" r:id="rId39"/>
    <p:sldId id="2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60B23-6E2F-4DB2-884C-04B718BD6625}" type="datetimeFigureOut">
              <a:rPr lang="en-US" smtClean="0"/>
              <a:t>6/19/2018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238F5-8B2B-494E-AA0B-8E93FD21BB1F}" type="slidenum">
              <a:rPr lang="en-US" smtClean="0"/>
              <a:t>‹#›</a:t>
            </a:fld>
            <a:endParaRPr lang="en-US"/>
          </a:p>
        </p:txBody>
      </p:sp>
    </p:spTree>
    <p:extLst>
      <p:ext uri="{BB962C8B-B14F-4D97-AF65-F5344CB8AC3E}">
        <p14:creationId xmlns:p14="http://schemas.microsoft.com/office/powerpoint/2010/main" val="159467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9ABCB115-D3B5-45D2-9309-EB177E40E58A}" type="slidenum">
              <a:rPr lang="fa-IR" altLang="en-US" smtClean="0">
                <a:latin typeface="Garamond" panose="02020404030301010803" pitchFamily="18" charset="0"/>
              </a:rPr>
              <a:pPr algn="l">
                <a:spcBef>
                  <a:spcPct val="0"/>
                </a:spcBef>
              </a:pPr>
              <a:t>18</a:t>
            </a:fld>
            <a:endParaRPr lang="fa-IR" altLang="en-US" smtClean="0">
              <a:latin typeface="Garamond" panose="02020404030301010803" pitchFamily="18" charset="0"/>
            </a:endParaRPr>
          </a:p>
        </p:txBody>
      </p:sp>
    </p:spTree>
    <p:extLst>
      <p:ext uri="{BB962C8B-B14F-4D97-AF65-F5344CB8AC3E}">
        <p14:creationId xmlns:p14="http://schemas.microsoft.com/office/powerpoint/2010/main" val="315296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725B7-4377-46B3-A535-92A7E511AE56}"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3919557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0725B7-4377-46B3-A535-92A7E511AE56}"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58553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0725B7-4377-46B3-A535-92A7E511AE56}"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F733543-247E-4EFA-9B4D-D68E98BAA748}"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45216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7D0725B7-4377-46B3-A535-92A7E511AE56}"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355798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7D0725B7-4377-46B3-A535-92A7E511AE56}"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F733543-247E-4EFA-9B4D-D68E98BAA748}"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27832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7D0725B7-4377-46B3-A535-92A7E511AE56}"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180957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0725B7-4377-46B3-A535-92A7E511AE56}"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2093357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0725B7-4377-46B3-A535-92A7E511AE56}"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6141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0725B7-4377-46B3-A535-92A7E511AE56}"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249468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0725B7-4377-46B3-A535-92A7E511AE56}" type="datetimeFigureOut">
              <a:rPr lang="en-US" smtClean="0"/>
              <a:t>6/19/2018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2763128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0725B7-4377-46B3-A535-92A7E511AE56}"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14568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0725B7-4377-46B3-A535-92A7E511AE56}" type="datetimeFigureOut">
              <a:rPr lang="en-US" smtClean="0"/>
              <a:t>6/19/2018</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3981303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0725B7-4377-46B3-A535-92A7E511AE56}" type="datetimeFigureOut">
              <a:rPr lang="en-US" smtClean="0"/>
              <a:t>6/19/2018</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133443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725B7-4377-46B3-A535-92A7E511AE56}" type="datetimeFigureOut">
              <a:rPr lang="en-US" smtClean="0"/>
              <a:t>6/19/2018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3646716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725B7-4377-46B3-A535-92A7E511AE56}"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304129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725B7-4377-46B3-A535-92A7E511AE56}" type="datetimeFigureOut">
              <a:rPr lang="en-US" smtClean="0"/>
              <a:t>6/19/2018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F733543-247E-4EFA-9B4D-D68E98BAA748}" type="slidenum">
              <a:rPr lang="en-US" smtClean="0"/>
              <a:t>‹#›</a:t>
            </a:fld>
            <a:endParaRPr lang="en-US"/>
          </a:p>
        </p:txBody>
      </p:sp>
    </p:spTree>
    <p:extLst>
      <p:ext uri="{BB962C8B-B14F-4D97-AF65-F5344CB8AC3E}">
        <p14:creationId xmlns:p14="http://schemas.microsoft.com/office/powerpoint/2010/main" val="2943240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D0725B7-4377-46B3-A535-92A7E511AE56}" type="datetimeFigureOut">
              <a:rPr lang="en-US" smtClean="0"/>
              <a:t>6/19/2018</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F733543-247E-4EFA-9B4D-D68E98BAA748}" type="slidenum">
              <a:rPr lang="en-US" smtClean="0"/>
              <a:t>‹#›</a:t>
            </a:fld>
            <a:endParaRPr lang="en-US"/>
          </a:p>
        </p:txBody>
      </p:sp>
    </p:spTree>
    <p:extLst>
      <p:ext uri="{BB962C8B-B14F-4D97-AF65-F5344CB8AC3E}">
        <p14:creationId xmlns:p14="http://schemas.microsoft.com/office/powerpoint/2010/main" val="2198131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ickcad.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2438401"/>
            <a:ext cx="4013200" cy="600075"/>
          </a:xfrm>
        </p:spPr>
        <p:txBody>
          <a:bodyPr rtlCol="0">
            <a:normAutofit fontScale="90000"/>
          </a:bodyPr>
          <a:lstStyle/>
          <a:p>
            <a:pPr>
              <a:defRPr/>
            </a:pPr>
            <a:r>
              <a:rPr lang="fa-IR" sz="3600" dirty="0"/>
              <a:t>میدان سرخ</a:t>
            </a:r>
            <a:endParaRPr lang="fa-IR" sz="3600" dirty="0">
              <a:solidFill>
                <a:schemeClr val="bg1">
                  <a:lumMod val="75000"/>
                  <a:lumOff val="25000"/>
                </a:schemeClr>
              </a:solidFill>
            </a:endParaRPr>
          </a:p>
        </p:txBody>
      </p:sp>
      <p:sp>
        <p:nvSpPr>
          <p:cNvPr id="3" name="Subtitle 2"/>
          <p:cNvSpPr>
            <a:spLocks noGrp="1"/>
          </p:cNvSpPr>
          <p:nvPr>
            <p:ph type="subTitle" idx="1"/>
          </p:nvPr>
        </p:nvSpPr>
        <p:spPr>
          <a:xfrm>
            <a:off x="4114800" y="2971801"/>
            <a:ext cx="4013200" cy="428625"/>
          </a:xfrm>
        </p:spPr>
        <p:txBody>
          <a:bodyPr rtlCol="0">
            <a:normAutofit fontScale="70000" lnSpcReduction="20000"/>
          </a:bodyPr>
          <a:lstStyle/>
          <a:p>
            <a:pPr>
              <a:defRPr/>
            </a:pPr>
            <a:r>
              <a:rPr lang="en-US" sz="3600" b="1" dirty="0"/>
              <a:t>Red Square</a:t>
            </a:r>
            <a:endParaRPr lang="fa-IR" sz="3600" b="1" dirty="0"/>
          </a:p>
        </p:txBody>
      </p:sp>
      <p:sp>
        <p:nvSpPr>
          <p:cNvPr id="6148" name="Rectangle 3"/>
          <p:cNvSpPr>
            <a:spLocks noChangeArrowheads="1"/>
          </p:cNvSpPr>
          <p:nvPr/>
        </p:nvSpPr>
        <p:spPr bwMode="auto">
          <a:xfrm>
            <a:off x="3733800" y="4310063"/>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ctr" rtl="1" eaLnBrk="1" hangingPunct="1">
              <a:spcBef>
                <a:spcPct val="0"/>
              </a:spcBef>
              <a:buClrTx/>
              <a:buSzTx/>
              <a:buFontTx/>
              <a:buNone/>
            </a:pPr>
            <a:r>
              <a:rPr lang="fa-IR" altLang="en-US" sz="2400" b="1" dirty="0">
                <a:solidFill>
                  <a:schemeClr val="tx1"/>
                </a:solidFill>
                <a:latin typeface="Garamond" panose="02020404030301010803" pitchFamily="18" charset="0"/>
                <a:cs typeface="B Titr" pitchFamily="2" charset="-78"/>
              </a:rPr>
              <a:t>استاد: خانم قهری </a:t>
            </a:r>
          </a:p>
          <a:p>
            <a:pPr algn="ctr" rtl="1" eaLnBrk="1" hangingPunct="1">
              <a:spcBef>
                <a:spcPct val="0"/>
              </a:spcBef>
              <a:buClrTx/>
              <a:buSzTx/>
              <a:buFontTx/>
              <a:buNone/>
            </a:pPr>
            <a:r>
              <a:rPr lang="fa-IR" altLang="en-US" sz="2400" b="1" dirty="0">
                <a:solidFill>
                  <a:schemeClr val="tx1"/>
                </a:solidFill>
                <a:latin typeface="Garamond" panose="02020404030301010803" pitchFamily="18" charset="0"/>
                <a:cs typeface="B Titr" pitchFamily="2" charset="-78"/>
              </a:rPr>
              <a:t>دانشجویان: امیر پرزور </a:t>
            </a:r>
            <a:endParaRPr lang="en-US" altLang="en-US" sz="2400" b="1" dirty="0" smtClean="0">
              <a:solidFill>
                <a:schemeClr val="tx1"/>
              </a:solidFill>
              <a:latin typeface="Garamond" panose="02020404030301010803" pitchFamily="18" charset="0"/>
              <a:cs typeface="B Titr" pitchFamily="2" charset="-78"/>
            </a:endParaRPr>
          </a:p>
          <a:p>
            <a:pPr algn="ctr" rtl="1" eaLnBrk="1" hangingPunct="1">
              <a:spcBef>
                <a:spcPct val="0"/>
              </a:spcBef>
              <a:buClrTx/>
              <a:buSzTx/>
              <a:buFontTx/>
              <a:buNone/>
            </a:pPr>
            <a:r>
              <a:rPr lang="fa-IR" altLang="en-US" sz="2400" b="1" dirty="0" smtClean="0">
                <a:solidFill>
                  <a:schemeClr val="tx1"/>
                </a:solidFill>
                <a:latin typeface="Garamond" panose="02020404030301010803" pitchFamily="18" charset="0"/>
                <a:cs typeface="B Titr" pitchFamily="2" charset="-78"/>
              </a:rPr>
              <a:t>رضا </a:t>
            </a:r>
            <a:r>
              <a:rPr lang="fa-IR" altLang="en-US" sz="2400" b="1" dirty="0">
                <a:solidFill>
                  <a:schemeClr val="tx1"/>
                </a:solidFill>
                <a:latin typeface="Garamond" panose="02020404030301010803" pitchFamily="18" charset="0"/>
                <a:cs typeface="B Titr" pitchFamily="2" charset="-78"/>
              </a:rPr>
              <a:t>محمد رضا پور</a:t>
            </a:r>
            <a:endParaRPr lang="en-US" altLang="en-US" sz="2400" b="1" dirty="0">
              <a:solidFill>
                <a:schemeClr val="tx1"/>
              </a:solidFill>
              <a:latin typeface="Garamond" panose="02020404030301010803" pitchFamily="18" charset="0"/>
              <a:cs typeface="B Titr" pitchFamily="2" charset="-78"/>
            </a:endParaRPr>
          </a:p>
        </p:txBody>
      </p:sp>
      <p:pic>
        <p:nvPicPr>
          <p:cNvPr id="6149" name="Picture 5" descr="C:\Users\Novin Pendar\Desktop\nor dar memarii\New folder (2)\New Folder (2)\maydan sorkh\red square\photos\پانوراما\red_sqare_full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70894"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91740" y="5726430"/>
            <a:ext cx="3840480" cy="369332"/>
          </a:xfrm>
          <a:prstGeom prst="rect">
            <a:avLst/>
          </a:prstGeom>
          <a:noFill/>
        </p:spPr>
        <p:txBody>
          <a:bodyPr wrap="square" rtlCol="1">
            <a:spAutoFit/>
          </a:bodyPr>
          <a:lstStyle/>
          <a:p>
            <a:r>
              <a:rPr lang="en-US" dirty="0" smtClean="0">
                <a:hlinkClick r:id="rId3"/>
              </a:rPr>
              <a:t>www.pickcad.com</a:t>
            </a:r>
            <a:r>
              <a:rPr lang="en-US" dirty="0" smtClean="0"/>
              <a:t> </a:t>
            </a:r>
            <a:endParaRPr lang="fa-IR" dirty="0"/>
          </a:p>
        </p:txBody>
      </p:sp>
    </p:spTree>
    <p:extLst>
      <p:ext uri="{BB962C8B-B14F-4D97-AF65-F5344CB8AC3E}">
        <p14:creationId xmlns:p14="http://schemas.microsoft.com/office/powerpoint/2010/main" val="283017280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p:txBody>
          <a:bodyPr/>
          <a:lstStyle/>
          <a:p>
            <a:pPr eaLnBrk="1" hangingPunct="1"/>
            <a:endParaRPr lang="fa-IR" altLang="en-US" smtClean="0"/>
          </a:p>
        </p:txBody>
      </p:sp>
      <p:sp>
        <p:nvSpPr>
          <p:cNvPr id="15363" name="Content Placeholder 1"/>
          <p:cNvSpPr>
            <a:spLocks noGrp="1"/>
          </p:cNvSpPr>
          <p:nvPr>
            <p:ph idx="1"/>
          </p:nvPr>
        </p:nvSpPr>
        <p:spPr>
          <a:xfrm>
            <a:off x="5715000" y="1981201"/>
            <a:ext cx="4648200" cy="4532313"/>
          </a:xfrm>
        </p:spPr>
        <p:txBody>
          <a:bodyPr/>
          <a:lstStyle/>
          <a:p>
            <a:pPr marL="0" indent="0" algn="just" rtl="1">
              <a:lnSpc>
                <a:spcPct val="80000"/>
              </a:lnSpc>
            </a:pPr>
            <a:r>
              <a:rPr lang="fa-IR" altLang="en-US" sz="1700" dirty="0"/>
              <a:t>چنین پارکتی یادآور نقش ونگار حک شده بر فرش است. شبها لوسترهای طلایی رنگ نقش دار که هر یک از آنها یکهزار و سیصد کیلوگرام وزن دارد، نور تالارها را تأمین می کنند</a:t>
            </a:r>
            <a:r>
              <a:rPr lang="en-US" altLang="en-US" sz="1700" dirty="0">
                <a:cs typeface="Tahoma" panose="020B0604030504040204" pitchFamily="34" charset="0"/>
              </a:rPr>
              <a:t>.</a:t>
            </a:r>
          </a:p>
          <a:p>
            <a:pPr marL="0" indent="0" algn="just" rtl="1">
              <a:lnSpc>
                <a:spcPct val="80000"/>
              </a:lnSpc>
            </a:pPr>
            <a:r>
              <a:rPr lang="fa-IR" altLang="en-US" sz="1700" dirty="0"/>
              <a:t>طی یکصد و شصت سال موجودیت کاخ کرملین این کاخ تغییرات زیادی را از سر گذرانده است. این کاخ دارای ۸۰۰ اتاق جداگانه از جمله تالارها، سالن‎ها، رخت‎کن، راهرو و اتاق‎های اختصاصی برای اعضای شخص اول مملکت، اتاق مطبوعات و اتاق‎هایی برای خدمه فنی است. کرملین جایی است که تمام راه‎های روسیه به آنجا ختم می‎شود. در اینجا ایوان مخوف و استالین حکومت کردند، ناپلئون از کرملین آتش‎گرفتن مسکو را تماشا کرد، لنین دیکتاتوری پرولتاریا را شکل داد، گورباچف مبتکر پروسترویکا (دگرگون‎سازی) بود، یلتسین سعی کرد اصلاحات را به انجام برساند و ولادیمیر پوتین در راه به انجام رساندن اصلاحات و قراردادن روسیه در ردیف ۱۰ کشور پیشرفته جهان تلاش کرد</a:t>
            </a:r>
          </a:p>
        </p:txBody>
      </p:sp>
      <p:pic>
        <p:nvPicPr>
          <p:cNvPr id="26626" name="Picture 2" descr="C:\Users\Novin Pendar\Desktop\nor dar memarii\New folder (2)\New Folder (2)\maydan sorkh\red square\photos\عناصر شاخص\کرملین\Russia-Moscow-Red_Squar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1" y="2286000"/>
            <a:ext cx="4064001" cy="304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146785621"/>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pPr algn="ctr" eaLnBrk="1" hangingPunct="1"/>
            <a:r>
              <a:rPr lang="fa-IR" altLang="en-US" dirty="0" smtClean="0"/>
              <a:t>کلیسای سنت بازیل</a:t>
            </a:r>
          </a:p>
        </p:txBody>
      </p:sp>
      <p:sp>
        <p:nvSpPr>
          <p:cNvPr id="16387" name="Content Placeholder 1"/>
          <p:cNvSpPr>
            <a:spLocks noGrp="1"/>
          </p:cNvSpPr>
          <p:nvPr>
            <p:ph idx="1"/>
          </p:nvPr>
        </p:nvSpPr>
        <p:spPr/>
        <p:txBody>
          <a:bodyPr/>
          <a:lstStyle/>
          <a:p>
            <a:pPr marL="0" indent="0" algn="r" rtl="1"/>
            <a:r>
              <a:rPr lang="fa-IR" altLang="en-US" sz="1600" dirty="0"/>
              <a:t>کلیسای سنت بازیل: کلیسای سنت بازیل به دستور ایوان چهارم معروف به ایوان مخوف در سال 1550 میلادی ساخته شد. این کلیسا پس از پیروزی و غلبه بر تاتارها، لهستانی ها و سوئدی ها و یکپارچگی روسیه ساخته شد. خیلی ها این کلیسا را به عنوان کاخ کرملین می شناسند که اشتباه است.در مورد این کلیسا در مقاله ی جداگانه بحث خواهد شد.</a:t>
            </a:r>
          </a:p>
        </p:txBody>
      </p:sp>
      <p:pic>
        <p:nvPicPr>
          <p:cNvPr id="27650" name="Picture 2" descr="C:\Users\Novin Pendar\Desktop\nor dar memarii\New folder (2)\New Folder (2)\maydan sorkh\red square\photos\عناصر شاخص\سنت باسیل\20435-004-C6D506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3276600"/>
            <a:ext cx="3863593" cy="3124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7651" name="Picture 3" descr="C:\Users\Novin Pendar\Desktop\nor dar memarii\New folder (2)\New Folder (2)\maydan sorkh\red square\photos\عناصر شاخص\سنت باسیل\StBasilsSouth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3276600"/>
            <a:ext cx="3863593" cy="31017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73918621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p:txBody>
          <a:bodyPr/>
          <a:lstStyle/>
          <a:p>
            <a:pPr eaLnBrk="1" hangingPunct="1"/>
            <a:r>
              <a:rPr lang="fa-IR" altLang="en-US" smtClean="0"/>
              <a:t>مجسمه دیمیتری پوژارسکی و کوزما مینین</a:t>
            </a:r>
          </a:p>
        </p:txBody>
      </p:sp>
      <p:sp>
        <p:nvSpPr>
          <p:cNvPr id="17411" name="Content Placeholder 1"/>
          <p:cNvSpPr>
            <a:spLocks noGrp="1"/>
          </p:cNvSpPr>
          <p:nvPr>
            <p:ph idx="1"/>
          </p:nvPr>
        </p:nvSpPr>
        <p:spPr/>
        <p:txBody>
          <a:bodyPr/>
          <a:lstStyle/>
          <a:p>
            <a:pPr marL="0" indent="0" algn="r" rtl="1"/>
            <a:r>
              <a:rPr lang="fa-IR" altLang="en-US" dirty="0" smtClean="0"/>
              <a:t>- مجسمه دیمیتری پوژارسکی و کوزما مینین: این مجسمه برنزی در سال 1818 توسط ایوان مارتوس ساخته و در میدان نصب گردید</a:t>
            </a:r>
          </a:p>
        </p:txBody>
      </p:sp>
      <p:pic>
        <p:nvPicPr>
          <p:cNvPr id="28674" name="Picture 2" descr="C:\Users\Novin Pendar\Desktop\nor dar memarii\New folder (2)\New Folder (2)\maydan sorkh\red square\photos\عناصر شاخص\مجسمه مینین بوژارسکی\red_square_450x5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072" y="2897142"/>
            <a:ext cx="3042911" cy="35433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8675" name="Picture 3" descr="C:\Users\Novin Pendar\Desktop\nor dar memarii\New folder (2)\New Folder (2)\maydan sorkh\red square\photos\عناصر شاخص\مجسمه مینین بوژارسکی\2245747-ST-B-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671" y="2892660"/>
            <a:ext cx="2438400" cy="35746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28676" name="Picture 4" descr="C:\Users\Novin Pendar\Desktop\nor dar memarii\New folder (2)\New Folder (2)\maydan sorkh\red square\photos\عناصر شاخص\مجسمه مینین بوژارسکی\Dmitry_Medvedev_4_November_200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0671" y="2870948"/>
            <a:ext cx="2401920" cy="35956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584184167"/>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p:txBody>
          <a:bodyPr/>
          <a:lstStyle/>
          <a:p>
            <a:pPr algn="ctr" eaLnBrk="1" hangingPunct="1"/>
            <a:r>
              <a:rPr lang="fa-IR" altLang="en-US" dirty="0" smtClean="0"/>
              <a:t>مقبره ولادیمیر ایلیچ لنین</a:t>
            </a:r>
          </a:p>
        </p:txBody>
      </p:sp>
      <p:sp>
        <p:nvSpPr>
          <p:cNvPr id="18435" name="Content Placeholder 1"/>
          <p:cNvSpPr>
            <a:spLocks noGrp="1"/>
          </p:cNvSpPr>
          <p:nvPr>
            <p:ph idx="1"/>
          </p:nvPr>
        </p:nvSpPr>
        <p:spPr>
          <a:xfrm>
            <a:off x="6096000" y="2020888"/>
            <a:ext cx="4572000" cy="4456112"/>
          </a:xfrm>
        </p:spPr>
        <p:txBody>
          <a:bodyPr/>
          <a:lstStyle/>
          <a:p>
            <a:pPr marL="0" indent="0" algn="justLow" rtl="1">
              <a:lnSpc>
                <a:spcPct val="80000"/>
              </a:lnSpc>
            </a:pPr>
            <a:r>
              <a:rPr lang="fa-IR" altLang="en-US" sz="1400" dirty="0"/>
              <a:t>مقبره ولادیمیر ایلیچ لنین: پس از آنکه لنین در سال 1924 به علت بیماری درگذشت، او را دفن نکردند و جسد او را به صورت منجمد نگهداری نمودند. بازدید از جسد منجمد لنین چه در گذشته و چه امروز مقررات خاصی دارد. تمام وسایل اضافی، کیف، دوربین، چتر یا هرچیز دیگر را باید تحویل داد. نگهبانان متعدد در طول مسیر ایستاده و شما را هدایت می کنند. بازدید کننده از یک در وارد می شود، دور جسد می چرخد و از در دیگر خارج می شود. حق بلند صحبت کردن ندارید. محوطه داخلی کاملاً تاریک است و تنها، نوری بر روی صورت لنین که به صورت طاقباز با کت و شلوار و کراوات قرار گرفته می تابد. در سال 1991 یک نفر روس بر روی صورت لنین اسید پاشید، به طوری که نزدیک به دو سال ترمیم مجدد صورت وی طول کشید. از آن پس جسد با یک حفاظ شیشه ای از بازدیدکنندگان جدا شده است. پس از فروپاشی و به اصرار کلیسای ارتودوکس، صحبت های زیادی درگرفت تا جسد لنین از این حالت خارج شده و دفن گردد که تاکنون این کار صورت نگرفته است.</a:t>
            </a:r>
            <a:br>
              <a:rPr lang="fa-IR" altLang="en-US" sz="1400" dirty="0"/>
            </a:br>
            <a:endParaRPr lang="fa-IR" altLang="en-US" sz="1400" dirty="0"/>
          </a:p>
        </p:txBody>
      </p:sp>
      <p:pic>
        <p:nvPicPr>
          <p:cNvPr id="29700" name="Picture 4" descr="C:\Users\Novin Pendar\Desktop\nor dar memarii\New folder (2)\New Folder (2)\maydan sorkh\red square\photos\عناصر شاخص\مقبره لنین\2245810-Lenin-s-Tomb-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09800"/>
            <a:ext cx="4267200" cy="2844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972975872"/>
      </p:ext>
    </p:extLst>
  </p:cSld>
  <p:clrMapOvr>
    <a:masterClrMapping/>
  </p:clrMapOvr>
  <p:transition spd="slow">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p:txBody>
          <a:bodyPr/>
          <a:lstStyle/>
          <a:p>
            <a:pPr algn="ctr" eaLnBrk="1" hangingPunct="1"/>
            <a:r>
              <a:rPr lang="fa-IR" altLang="en-US" dirty="0" smtClean="0"/>
              <a:t>موزه تاریخ روسیه</a:t>
            </a:r>
          </a:p>
        </p:txBody>
      </p:sp>
      <p:sp>
        <p:nvSpPr>
          <p:cNvPr id="19459" name="Content Placeholder 1"/>
          <p:cNvSpPr>
            <a:spLocks noGrp="1"/>
          </p:cNvSpPr>
          <p:nvPr>
            <p:ph idx="1"/>
          </p:nvPr>
        </p:nvSpPr>
        <p:spPr/>
        <p:txBody>
          <a:bodyPr/>
          <a:lstStyle/>
          <a:p>
            <a:pPr marL="0" indent="0" algn="justLow" rtl="1"/>
            <a:r>
              <a:rPr lang="fa-IR" altLang="en-US" dirty="0" smtClean="0"/>
              <a:t>موزه تاریخ روسیه. این ساختمان در سال 1874 ساخته شده و از سال 1890 به عنوان شورای شهر مورد استفاده قرار گرفته است و سپس به موزه تاریخ تبدیل شد. در پشت این ساختمان و در مقابل میدان مانژ (</a:t>
            </a:r>
            <a:r>
              <a:rPr lang="en-US" altLang="en-US" dirty="0" err="1" smtClean="0">
                <a:cs typeface="Tahoma" panose="020B0604030504040204" pitchFamily="34" charset="0"/>
              </a:rPr>
              <a:t>Manege</a:t>
            </a:r>
            <a:r>
              <a:rPr lang="en-US" altLang="en-US" dirty="0" smtClean="0">
                <a:cs typeface="Tahoma" panose="020B0604030504040204" pitchFamily="34" charset="0"/>
              </a:rPr>
              <a:t> Square</a:t>
            </a:r>
            <a:r>
              <a:rPr lang="fa-IR" altLang="en-US" dirty="0" smtClean="0"/>
              <a:t>) مجسمه ی مارشال گئورگی کنستانتینویچ ژوکوف بر روی اسب قرار دارد. این مارشال فرمانده نظامی شوروی بود که برلین را در سال 1945 فتح کرد. </a:t>
            </a:r>
            <a:br>
              <a:rPr lang="fa-IR" altLang="en-US" dirty="0" smtClean="0"/>
            </a:br>
            <a:endParaRPr lang="fa-IR" altLang="en-US" dirty="0" smtClean="0"/>
          </a:p>
        </p:txBody>
      </p:sp>
      <p:pic>
        <p:nvPicPr>
          <p:cNvPr id="30722" name="Picture 2" descr="C:\Users\Novin Pendar\Desktop\nor dar memarii\New folder (2)\New Folder (2)\maydan sorkh\red square\photos\عناصر شاخص\موزه تاریخ\80456-004-33E9C4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3676650"/>
            <a:ext cx="1981199" cy="30427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0723" name="Picture 3" descr="C:\Users\Novin Pendar\Desktop\nor dar memarii\New folder (2)\New Folder (2)\maydan sorkh\red square\photos\عناصر شاخص\موزه تاریخ\Red_Square_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76650"/>
            <a:ext cx="4038600" cy="30289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646547824"/>
      </p:ext>
    </p:extLst>
  </p:cSld>
  <p:clrMapOvr>
    <a:masterClrMapping/>
  </p:clrMapOvr>
  <p:transition spd="slow">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lstStyle/>
          <a:p>
            <a:pPr eaLnBrk="1" hangingPunct="1"/>
            <a:r>
              <a:rPr lang="fa-IR" altLang="en-US" smtClean="0"/>
              <a:t>قبر تعدادی از سران اتحاد جماهیر شوروی</a:t>
            </a:r>
          </a:p>
        </p:txBody>
      </p:sp>
      <p:sp>
        <p:nvSpPr>
          <p:cNvPr id="20483" name="Content Placeholder 1"/>
          <p:cNvSpPr>
            <a:spLocks noGrp="1"/>
          </p:cNvSpPr>
          <p:nvPr>
            <p:ph idx="1"/>
          </p:nvPr>
        </p:nvSpPr>
        <p:spPr/>
        <p:txBody>
          <a:bodyPr/>
          <a:lstStyle/>
          <a:p>
            <a:pPr marL="0" indent="0" algn="justLow" rtl="1"/>
            <a:r>
              <a:rPr lang="fa-IR" altLang="en-US" dirty="0" smtClean="0"/>
              <a:t>- قبر تعدادی از سران اتحاد جماهیر شوروی. پس از اینکه برای لنین در میدان سرخ آرامگاه ساختند، بسیاری از سران اتحاد جماهیر شوروی را در پای دیوار کرملین دفن نمودند. از جمله ی افراد مشهوری که در این مکان دفن شده اند می توان از ژوزف استالین، برژنف، آندروپف و همچنین یوری گاگارین و مارشال ژوکوف نام برد.</a:t>
            </a:r>
          </a:p>
        </p:txBody>
      </p:sp>
      <p:pic>
        <p:nvPicPr>
          <p:cNvPr id="31746" name="Picture 2" descr="C:\Users\Novin Pendar\Desktop\nor dar memarii\New folder (2)\New Folder (2)\maydan sorkh\red square\photos\عناصر شاخص\گورستان نودوینچی\cluster 766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3366248"/>
            <a:ext cx="4168775" cy="31265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1747" name="Picture 3" descr="C:\Users\Novin Pendar\Desktop\nor dar memarii\New folder (2)\New Folder (2)\maydan sorkh\red square\photos\عناصر شاخص\گورستان نودوینچی\Cemet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384176"/>
            <a:ext cx="4321247" cy="31086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726563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pPr algn="ctr" eaLnBrk="1" hangingPunct="1"/>
            <a:r>
              <a:rPr lang="fa-IR" altLang="en-US" dirty="0" smtClean="0"/>
              <a:t>مرکز تجاری گوم (</a:t>
            </a:r>
            <a:r>
              <a:rPr lang="en-US" altLang="en-US" dirty="0" smtClean="0">
                <a:cs typeface="Tahoma" panose="020B0604030504040204" pitchFamily="34" charset="0"/>
              </a:rPr>
              <a:t>GUM</a:t>
            </a:r>
            <a:r>
              <a:rPr lang="fa-IR" altLang="en-US" dirty="0" smtClean="0"/>
              <a:t>). </a:t>
            </a:r>
          </a:p>
        </p:txBody>
      </p:sp>
      <p:sp>
        <p:nvSpPr>
          <p:cNvPr id="21507" name="Content Placeholder 1"/>
          <p:cNvSpPr>
            <a:spLocks noGrp="1"/>
          </p:cNvSpPr>
          <p:nvPr>
            <p:ph idx="1"/>
          </p:nvPr>
        </p:nvSpPr>
        <p:spPr/>
        <p:txBody>
          <a:bodyPr/>
          <a:lstStyle/>
          <a:p>
            <a:pPr marL="0" indent="0" algn="r" rtl="1"/>
            <a:r>
              <a:rPr lang="fa-IR" altLang="en-US" dirty="0" smtClean="0"/>
              <a:t>مرکز تجاری گوم (</a:t>
            </a:r>
            <a:r>
              <a:rPr lang="en-US" altLang="en-US" dirty="0" smtClean="0">
                <a:cs typeface="Tahoma" panose="020B0604030504040204" pitchFamily="34" charset="0"/>
              </a:rPr>
              <a:t>GUM</a:t>
            </a:r>
            <a:r>
              <a:rPr lang="fa-IR" altLang="en-US" dirty="0" smtClean="0"/>
              <a:t>). این مرکز تجاری قدمت زیادی دارد. پس از بازپس گیری مسکو از سپاه ناپلئون، روس ها تصمیم گرفتند خرابی های ناشی از جنگ را ترمیم یا دوباره سازی کنند. به همین دلیل مرکز تجاری بزرگ مسکو به نام کیتای گورود (</a:t>
            </a:r>
            <a:r>
              <a:rPr lang="en-US" altLang="en-US" dirty="0" err="1" smtClean="0">
                <a:cs typeface="Tahoma" panose="020B0604030504040204" pitchFamily="34" charset="0"/>
              </a:rPr>
              <a:t>Kitai-gorod</a:t>
            </a:r>
            <a:r>
              <a:rPr lang="fa-IR" altLang="en-US" dirty="0" smtClean="0"/>
              <a:t>) را دوباره سازی کردند. این مرکز تجاری از یک طرف به میدان سرخ متصل می شود.</a:t>
            </a:r>
          </a:p>
        </p:txBody>
      </p:sp>
      <p:pic>
        <p:nvPicPr>
          <p:cNvPr id="32770" name="Picture 2" descr="C:\Users\Novin Pendar\Desktop\nor dar memarii\New folder (2)\New Folder (2)\maydan sorkh\red square\photos\عناصر شاخص\gum\1994553-Red_SquareKremlin-Mosc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562351"/>
            <a:ext cx="4038600" cy="30289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2771" name="Picture 3" descr="C:\Users\Novin Pendar\Desktop\nor dar memarii\New folder (2)\New Folder (2)\maydan sorkh\red square\photos\عناصر شاخص\gum\Red_Square_0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66833"/>
            <a:ext cx="4291012" cy="30289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4211520112"/>
      </p:ext>
    </p:extLst>
  </p:cSld>
  <p:clrMapOvr>
    <a:masterClrMapping/>
  </p:clrMapOvr>
  <p:transition spd="slow">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pPr algn="ctr" eaLnBrk="1" hangingPunct="1"/>
            <a:r>
              <a:rPr lang="fa-IR" altLang="en-US" dirty="0" smtClean="0"/>
              <a:t>محل سان و رژه : </a:t>
            </a:r>
          </a:p>
        </p:txBody>
      </p:sp>
      <p:sp>
        <p:nvSpPr>
          <p:cNvPr id="22531" name="Content Placeholder 1"/>
          <p:cNvSpPr>
            <a:spLocks noGrp="1"/>
          </p:cNvSpPr>
          <p:nvPr>
            <p:ph idx="1"/>
          </p:nvPr>
        </p:nvSpPr>
        <p:spPr/>
        <p:txBody>
          <a:bodyPr/>
          <a:lstStyle/>
          <a:p>
            <a:pPr marL="0" indent="0" algn="justLow" rtl="1"/>
            <a:r>
              <a:rPr lang="fa-IR" altLang="en-US" dirty="0" smtClean="0"/>
              <a:t>محل سان و رژه : میدان سرخ محل رژه و اجرای مراسم رسمی دولت روسیه و اتحاد جماهیر شوروی بوده است. مهمترین رژه های تاریخی که در این میدان انجام شده یکی به سال 1941 و دیگری به جشن پیروزی در سال 1945 برمی گردد.</a:t>
            </a:r>
            <a:endParaRPr lang="en-US" altLang="en-US" dirty="0" smtClean="0">
              <a:cs typeface="Tahoma" panose="020B0604030504040204" pitchFamily="34" charset="0"/>
            </a:endParaRPr>
          </a:p>
          <a:p>
            <a:pPr marL="0" indent="0"/>
            <a:endParaRPr lang="fa-IR" altLang="en-US" dirty="0" smtClean="0"/>
          </a:p>
        </p:txBody>
      </p:sp>
      <p:pic>
        <p:nvPicPr>
          <p:cNvPr id="33794" name="Picture 2" descr="C:\Users\Novin Pendar\Desktop\nor dar memarii\New folder (2)\New Folder (2)\maydan sorkh\red square\photos\مراسم\رژه2008\Vladimir_Putin_9_May_2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473704"/>
            <a:ext cx="4572000" cy="30540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3795" name="Picture 3" descr="C:\Users\Novin Pendar\Desktop\nor dar memarii\New folder (2)\New Folder (2)\maydan sorkh\red square\photos\مراسم\رژه2008\cluster 702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473704"/>
            <a:ext cx="3694471" cy="30540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844417951"/>
      </p:ext>
    </p:extLst>
  </p:cSld>
  <p:clrMapOvr>
    <a:masterClrMapping/>
  </p:clrMapOvr>
  <p:transition spd="slow">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6019800" y="944564"/>
            <a:ext cx="4114800" cy="701675"/>
          </a:xfrm>
        </p:spPr>
        <p:txBody>
          <a:bodyPr>
            <a:normAutofit/>
          </a:bodyPr>
          <a:lstStyle/>
          <a:p>
            <a:pPr eaLnBrk="1" hangingPunct="1"/>
            <a:r>
              <a:rPr lang="fa-IR" altLang="en-US" smtClean="0"/>
              <a:t>جداره ها</a:t>
            </a:r>
          </a:p>
        </p:txBody>
      </p:sp>
      <p:sp>
        <p:nvSpPr>
          <p:cNvPr id="23555" name="Content Placeholder 1"/>
          <p:cNvSpPr>
            <a:spLocks noGrp="1"/>
          </p:cNvSpPr>
          <p:nvPr>
            <p:ph idx="1"/>
          </p:nvPr>
        </p:nvSpPr>
        <p:spPr/>
        <p:txBody>
          <a:bodyPr/>
          <a:lstStyle/>
          <a:p>
            <a:pPr marL="0" indent="0"/>
            <a:endParaRPr lang="fa-IR" altLang="en-US" smtClean="0"/>
          </a:p>
        </p:txBody>
      </p:sp>
      <p:pic>
        <p:nvPicPr>
          <p:cNvPr id="23556" name="Picture 2" descr="C:\Users\Novin Pendar\Desktop\nor dar memarii\New folder (2)\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3308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C:\Users\Novin Pendar\Desktop\nor dar memarii\New folder (2)\New Folder (2)\maydan sorkh\red square\photos\جداره\800px-Moscou_Place-Rouge_ЛобноеМесто.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752601"/>
            <a:ext cx="3203574" cy="2402680"/>
          </a:xfrm>
          <a:prstGeom prst="roundRect">
            <a:avLst>
              <a:gd name="adj" fmla="val 4167"/>
            </a:avLst>
          </a:prstGeom>
          <a:solidFill>
            <a:srgbClr val="FFFFFF"/>
          </a:solidFill>
          <a:ln w="76200" cap="sq">
            <a:solidFill>
              <a:srgbClr val="C0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4" name="Frame 3"/>
          <p:cNvSpPr/>
          <p:nvPr/>
        </p:nvSpPr>
        <p:spPr>
          <a:xfrm rot="20873218">
            <a:off x="3560763" y="3287714"/>
            <a:ext cx="360362" cy="1601787"/>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solidFill>
                <a:schemeClr val="tx1"/>
              </a:solidFill>
            </a:endParaRPr>
          </a:p>
        </p:txBody>
      </p:sp>
      <p:pic>
        <p:nvPicPr>
          <p:cNvPr id="24584" name="Picture 8" descr="C:\Users\Novin Pendar\Desktop\nor dar memarii\New folder (2)\New Folder (2)\maydan sorkh\red square\photos\عناصر شاخص\gum\9043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766" y="4397050"/>
            <a:ext cx="3239433" cy="2429575"/>
          </a:xfrm>
          <a:prstGeom prst="roundRect">
            <a:avLst>
              <a:gd name="adj" fmla="val 4167"/>
            </a:avLst>
          </a:prstGeom>
          <a:solidFill>
            <a:srgbClr val="FFFFFF"/>
          </a:solidFill>
          <a:ln w="76200" cap="sq">
            <a:solidFill>
              <a:srgbClr val="C0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9" name="Frame 8"/>
          <p:cNvSpPr/>
          <p:nvPr/>
        </p:nvSpPr>
        <p:spPr>
          <a:xfrm>
            <a:off x="2514600" y="2971800"/>
            <a:ext cx="533400" cy="2438400"/>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solidFill>
                <a:schemeClr val="tx1"/>
              </a:solidFill>
            </a:endParaRPr>
          </a:p>
        </p:txBody>
      </p:sp>
    </p:spTree>
    <p:extLst>
      <p:ext uri="{BB962C8B-B14F-4D97-AF65-F5344CB8AC3E}">
        <p14:creationId xmlns:p14="http://schemas.microsoft.com/office/powerpoint/2010/main" val="3423272301"/>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6019800" y="1020764"/>
            <a:ext cx="4114800" cy="701675"/>
          </a:xfrm>
        </p:spPr>
        <p:txBody>
          <a:bodyPr>
            <a:normAutofit/>
          </a:bodyPr>
          <a:lstStyle/>
          <a:p>
            <a:pPr eaLnBrk="1" hangingPunct="1"/>
            <a:r>
              <a:rPr lang="fa-IR" altLang="en-US" smtClean="0"/>
              <a:t>ورودی ها</a:t>
            </a:r>
          </a:p>
        </p:txBody>
      </p:sp>
      <p:sp>
        <p:nvSpPr>
          <p:cNvPr id="25603" name="Content Placeholder 1"/>
          <p:cNvSpPr>
            <a:spLocks noGrp="1"/>
          </p:cNvSpPr>
          <p:nvPr>
            <p:ph idx="1"/>
          </p:nvPr>
        </p:nvSpPr>
        <p:spPr/>
        <p:txBody>
          <a:bodyPr/>
          <a:lstStyle/>
          <a:p>
            <a:pPr marL="0" indent="0"/>
            <a:endParaRPr lang="fa-IR" altLang="en-US" smtClean="0"/>
          </a:p>
        </p:txBody>
      </p:sp>
      <p:pic>
        <p:nvPicPr>
          <p:cNvPr id="25604" name="Picture 2" descr="C:\Users\Novin Pendar\Desktop\nor dar memarii\New folder (2)\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3308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descr="C:\Users\Novin Pendar\Desktop\nor dar memarii\New folder (2)\New Folder (2)\maydan sorkh\red square\photos\ورودی ها\2001-8 Moscow Red Squar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781197"/>
            <a:ext cx="3955590" cy="2143914"/>
          </a:xfrm>
          <a:prstGeom prst="roundRect">
            <a:avLst>
              <a:gd name="adj" fmla="val 4167"/>
            </a:avLst>
          </a:prstGeom>
          <a:solidFill>
            <a:srgbClr val="FFFFFF"/>
          </a:solidFill>
          <a:ln w="76200" cap="sq">
            <a:solidFill>
              <a:srgbClr val="C0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5" name="Frame 4"/>
          <p:cNvSpPr/>
          <p:nvPr/>
        </p:nvSpPr>
        <p:spPr>
          <a:xfrm>
            <a:off x="2590800" y="2895600"/>
            <a:ext cx="1066800" cy="228600"/>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solidFill>
                <a:schemeClr val="tx1"/>
              </a:solidFill>
            </a:endParaRPr>
          </a:p>
        </p:txBody>
      </p:sp>
      <p:sp>
        <p:nvSpPr>
          <p:cNvPr id="7" name="Frame 6"/>
          <p:cNvSpPr/>
          <p:nvPr/>
        </p:nvSpPr>
        <p:spPr>
          <a:xfrm>
            <a:off x="2819400" y="4876800"/>
            <a:ext cx="1295400" cy="304800"/>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solidFill>
                <a:schemeClr val="tx1"/>
              </a:solidFill>
            </a:endParaRPr>
          </a:p>
        </p:txBody>
      </p:sp>
      <p:pic>
        <p:nvPicPr>
          <p:cNvPr id="35843" name="Picture 3" descr="C:\Users\Novin Pendar\Desktop\nor dar memarii\New folder (2)\New Folder (2)\maydan sorkh\red square\photos\ورودی ها\2245818-Area-outside-Red-Square-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212" y="4074460"/>
            <a:ext cx="3943578" cy="2562203"/>
          </a:xfrm>
          <a:prstGeom prst="roundRect">
            <a:avLst>
              <a:gd name="adj" fmla="val 4167"/>
            </a:avLst>
          </a:prstGeom>
          <a:solidFill>
            <a:srgbClr val="FFFFFF"/>
          </a:solidFill>
          <a:ln w="76200" cap="sq">
            <a:solidFill>
              <a:srgbClr val="C0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401582707"/>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2" y="982132"/>
            <a:ext cx="9601196" cy="475607"/>
          </a:xfrm>
        </p:spPr>
        <p:txBody>
          <a:bodyPr rtlCol="0">
            <a:normAutofit fontScale="90000"/>
          </a:bodyPr>
          <a:lstStyle/>
          <a:p>
            <a:pPr>
              <a:defRPr/>
            </a:pPr>
            <a:r>
              <a:rPr lang="fa-IR" dirty="0" smtClean="0"/>
              <a:t>معرفی  میدان </a:t>
            </a:r>
            <a:r>
              <a:rPr lang="fa-IR" dirty="0"/>
              <a:t>سرخ</a:t>
            </a:r>
            <a:br>
              <a:rPr lang="fa-IR" dirty="0"/>
            </a:br>
            <a:r>
              <a:rPr lang="en-US" dirty="0"/>
              <a:t>Red Square</a:t>
            </a:r>
            <a:endParaRPr lang="fa-IR" dirty="0">
              <a:solidFill>
                <a:schemeClr val="bg1">
                  <a:lumMod val="75000"/>
                  <a:lumOff val="25000"/>
                </a:schemeClr>
              </a:solidFill>
            </a:endParaRPr>
          </a:p>
        </p:txBody>
      </p:sp>
      <p:sp>
        <p:nvSpPr>
          <p:cNvPr id="2" name="Content Placeholder 1"/>
          <p:cNvSpPr>
            <a:spLocks noGrp="1"/>
          </p:cNvSpPr>
          <p:nvPr>
            <p:ph idx="1"/>
          </p:nvPr>
        </p:nvSpPr>
        <p:spPr>
          <a:xfrm>
            <a:off x="5867400" y="1828800"/>
            <a:ext cx="4419600" cy="5018088"/>
          </a:xfrm>
        </p:spPr>
        <p:txBody>
          <a:bodyPr rtlCol="0">
            <a:normAutofit fontScale="92500" lnSpcReduction="20000"/>
          </a:bodyPr>
          <a:lstStyle/>
          <a:p>
            <a:pPr marL="0" indent="0" algn="justLow" rtl="1">
              <a:buFont typeface="Wingdings 3" charset="2"/>
              <a:buChar char=""/>
              <a:defRPr/>
            </a:pPr>
            <a:r>
              <a:rPr lang="fa-IR" dirty="0">
                <a:solidFill>
                  <a:schemeClr val="tx1">
                    <a:lumMod val="75000"/>
                    <a:lumOff val="25000"/>
                  </a:schemeClr>
                </a:solidFill>
              </a:rPr>
              <a:t>میدان سرخ در شهر مسکو، معروف ترین مکانی است که جهانیان از اتحاد جماهیر شوروی سابق و کشور روسیه فعلی می شناسند. میدان سرخ که در مجاورت کاخ کرملین ( مرکز فرمانروایی امپراطوران و تزارهای روس و پس از آن ) قرار گرفته، مرکزی ترین نقطه ی شهر مسکو به حساب می آید و عملاً خیابان های اصلی مسکو از این میدان منشعب می شوند. اینکه کاخ کرملین را در کنار رودخانه بسازند، هم از نظر رفت و آمد آبی، هم از نظر استفاده ی مستقیم از آب رودخانه و هم از نظر دفاعی و نظامی امری طبیعی بوده است. بنابراین میدان سرخ درست در مجاورت رودخانه ی مسکو قرار دارد. میدان سرخ مسکو یکی از معروف ترین میادین جهان است. این میدان با 695 متر طول، 130 متر عرض و مساحت تقریبی 90 هزار متر مربع پس از میدان تیان آن من پکن به عنوان دومین میدان بزرگ جهان شناخته می شود. بعضی ها فکر می کنند که این میدان پس از به قدرت رسیدن بلشویک ها در سال 1917 سرخ نامیده شده است اما این اندیشه نادرست است. </a:t>
            </a:r>
          </a:p>
        </p:txBody>
      </p:sp>
      <p:pic>
        <p:nvPicPr>
          <p:cNvPr id="8196" name="Picture 4" descr="C:\Users\Novin Pendar\Desktop\nor dar memarii\New folder (2)\New Folder (2)\maydan sorkh\red square\photos\اطراف میدان\2005-10-30, 03, Piazza Rossa (Mos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012" y="2794794"/>
            <a:ext cx="4114800" cy="3086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36393"/>
      </p:ext>
    </p:extLst>
  </p:cSld>
  <p:clrMapOvr>
    <a:masterClrMapping/>
  </p:clrMapOvr>
  <p:transition spd="slow">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xfrm>
            <a:off x="6019800" y="1020764"/>
            <a:ext cx="4114800" cy="701675"/>
          </a:xfrm>
        </p:spPr>
        <p:txBody>
          <a:bodyPr>
            <a:normAutofit/>
          </a:bodyPr>
          <a:lstStyle/>
          <a:p>
            <a:pPr eaLnBrk="1" hangingPunct="1"/>
            <a:r>
              <a:rPr lang="fa-IR" altLang="en-US" smtClean="0"/>
              <a:t>کف سازی</a:t>
            </a:r>
          </a:p>
        </p:txBody>
      </p:sp>
      <p:sp>
        <p:nvSpPr>
          <p:cNvPr id="26627" name="Content Placeholder 1"/>
          <p:cNvSpPr>
            <a:spLocks noGrp="1"/>
          </p:cNvSpPr>
          <p:nvPr>
            <p:ph idx="1"/>
          </p:nvPr>
        </p:nvSpPr>
        <p:spPr/>
        <p:txBody>
          <a:bodyPr/>
          <a:lstStyle/>
          <a:p>
            <a:pPr marL="0" indent="0"/>
            <a:endParaRPr lang="fa-IR" altLang="en-US" smtClean="0"/>
          </a:p>
        </p:txBody>
      </p:sp>
      <p:pic>
        <p:nvPicPr>
          <p:cNvPr id="26628" name="Picture 2" descr="C:\Users\Novin Pendar\Desktop\nor dar memarii\New folder (2)\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3308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ame 5"/>
          <p:cNvSpPr/>
          <p:nvPr/>
        </p:nvSpPr>
        <p:spPr>
          <a:xfrm>
            <a:off x="2971800" y="3505200"/>
            <a:ext cx="685800" cy="1219200"/>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solidFill>
                <a:schemeClr val="tx1"/>
              </a:solidFill>
            </a:endParaRPr>
          </a:p>
        </p:txBody>
      </p:sp>
      <p:pic>
        <p:nvPicPr>
          <p:cNvPr id="36866" name="Picture 2" descr="C:\Users\Novin Pendar\Desktop\nor dar memarii\New folder (2)\New Folder (2)\maydan sorkh\red square\photos\کف\1994553-Red_SquareKremlin-Mosc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2" y="1905001"/>
            <a:ext cx="2971799" cy="2228849"/>
          </a:xfrm>
          <a:prstGeom prst="roundRect">
            <a:avLst>
              <a:gd name="adj" fmla="val 4167"/>
            </a:avLst>
          </a:prstGeom>
          <a:solidFill>
            <a:srgbClr val="FFFFFF"/>
          </a:solidFill>
          <a:ln w="76200" cap="sq">
            <a:solidFill>
              <a:srgbClr val="C0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6867" name="Picture 3" descr="C:\Users\Novin Pendar\Desktop\nor dar memarii\New folder (2)\New Folder (2)\maydan sorkh\red square\photos\کف\2440094275_52b82a3fc1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2" y="4533900"/>
            <a:ext cx="2971799" cy="2228849"/>
          </a:xfrm>
          <a:prstGeom prst="roundRect">
            <a:avLst>
              <a:gd name="adj" fmla="val 4167"/>
            </a:avLst>
          </a:prstGeom>
          <a:solidFill>
            <a:srgbClr val="FFFFFF"/>
          </a:solidFill>
          <a:ln w="76200" cap="sq">
            <a:solidFill>
              <a:srgbClr val="C0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7" name="Frame 6"/>
          <p:cNvSpPr/>
          <p:nvPr/>
        </p:nvSpPr>
        <p:spPr>
          <a:xfrm>
            <a:off x="6400800" y="3581400"/>
            <a:ext cx="685800" cy="457200"/>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solidFill>
                <a:schemeClr val="tx1"/>
              </a:solidFill>
            </a:endParaRPr>
          </a:p>
        </p:txBody>
      </p:sp>
      <p:sp>
        <p:nvSpPr>
          <p:cNvPr id="9" name="Down Arrow 8"/>
          <p:cNvSpPr/>
          <p:nvPr/>
        </p:nvSpPr>
        <p:spPr>
          <a:xfrm>
            <a:off x="6648450" y="4038600"/>
            <a:ext cx="190500" cy="6858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Tree>
    <p:extLst>
      <p:ext uri="{BB962C8B-B14F-4D97-AF65-F5344CB8AC3E}">
        <p14:creationId xmlns:p14="http://schemas.microsoft.com/office/powerpoint/2010/main" val="322585919"/>
      </p:ext>
    </p:extLst>
  </p:cSld>
  <p:clrMapOvr>
    <a:masterClrMapping/>
  </p:clrMapOvr>
  <p:transition spd="slow">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a:xfrm>
            <a:off x="5867400" y="1020764"/>
            <a:ext cx="4114800" cy="701675"/>
          </a:xfrm>
        </p:spPr>
        <p:txBody>
          <a:bodyPr>
            <a:normAutofit/>
          </a:bodyPr>
          <a:lstStyle/>
          <a:p>
            <a:pPr eaLnBrk="1" hangingPunct="1"/>
            <a:r>
              <a:rPr lang="fa-IR" altLang="en-US" smtClean="0"/>
              <a:t>مبلمان</a:t>
            </a:r>
          </a:p>
        </p:txBody>
      </p:sp>
      <p:sp>
        <p:nvSpPr>
          <p:cNvPr id="27651" name="Content Placeholder 1"/>
          <p:cNvSpPr>
            <a:spLocks noGrp="1"/>
          </p:cNvSpPr>
          <p:nvPr>
            <p:ph idx="1"/>
          </p:nvPr>
        </p:nvSpPr>
        <p:spPr/>
        <p:txBody>
          <a:bodyPr/>
          <a:lstStyle/>
          <a:p>
            <a:pPr marL="0" indent="0"/>
            <a:endParaRPr lang="fa-IR" altLang="en-US" smtClean="0"/>
          </a:p>
        </p:txBody>
      </p:sp>
      <p:pic>
        <p:nvPicPr>
          <p:cNvPr id="27652" name="Picture 2" descr="C:\Users\Novin Pendar\Desktop\nor dar memarii\New folder (2)\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3308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descr="C:\Users\Novin Pendar\Desktop\nor dar memarii\New folder (2)\New Folder (2)\maydan sorkh\red square\photos\مبلمان\44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514600"/>
            <a:ext cx="5181600" cy="3374517"/>
          </a:xfrm>
          <a:prstGeom prst="roundRect">
            <a:avLst>
              <a:gd name="adj" fmla="val 4167"/>
            </a:avLst>
          </a:prstGeom>
          <a:solidFill>
            <a:srgbClr val="FFFFFF"/>
          </a:solidFill>
          <a:ln w="76200" cap="sq">
            <a:solidFill>
              <a:srgbClr val="C0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5" name="Frame 4"/>
          <p:cNvSpPr/>
          <p:nvPr/>
        </p:nvSpPr>
        <p:spPr>
          <a:xfrm rot="20934806">
            <a:off x="3506789" y="3560764"/>
            <a:ext cx="236537" cy="1292225"/>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solidFill>
                <a:schemeClr val="tx1"/>
              </a:solidFill>
            </a:endParaRPr>
          </a:p>
        </p:txBody>
      </p:sp>
    </p:spTree>
    <p:extLst>
      <p:ext uri="{BB962C8B-B14F-4D97-AF65-F5344CB8AC3E}">
        <p14:creationId xmlns:p14="http://schemas.microsoft.com/office/powerpoint/2010/main" val="508195239"/>
      </p:ext>
    </p:extLst>
  </p:cSld>
  <p:clrMapOvr>
    <a:masterClrMapping/>
  </p:clrMapOvr>
  <p:transition spd="slow">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lstStyle/>
          <a:p>
            <a:pPr eaLnBrk="1" hangingPunct="1"/>
            <a:r>
              <a:rPr lang="fa-IR" altLang="en-US" smtClean="0"/>
              <a:t>سیمای شبانه</a:t>
            </a:r>
          </a:p>
        </p:txBody>
      </p:sp>
      <p:sp>
        <p:nvSpPr>
          <p:cNvPr id="28675" name="Content Placeholder 1"/>
          <p:cNvSpPr>
            <a:spLocks noGrp="1"/>
          </p:cNvSpPr>
          <p:nvPr>
            <p:ph idx="1"/>
          </p:nvPr>
        </p:nvSpPr>
        <p:spPr/>
        <p:txBody>
          <a:bodyPr/>
          <a:lstStyle/>
          <a:p>
            <a:pPr marL="0" indent="0"/>
            <a:endParaRPr lang="fa-IR" altLang="en-US" smtClean="0"/>
          </a:p>
        </p:txBody>
      </p:sp>
      <p:pic>
        <p:nvPicPr>
          <p:cNvPr id="38914" name="Picture 2" descr="C:\Users\Novin Pendar\Desktop\nor dar memarii\New folder (2)\New Folder (2)\maydan sorkh\red square\photos\سیمای شبانه\3461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63270"/>
            <a:ext cx="3915542" cy="26087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8915" name="Picture 3" descr="C:\Users\Novin Pendar\Desktop\nor dar memarii\New folder (2)\New Folder (2)\maydan sorkh\red square\photos\سیمای شبانه\1564302-Red-Square-at-night-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63270"/>
            <a:ext cx="3915542" cy="26087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8916" name="Picture 4" descr="C:\Users\Novin Pendar\Desktop\nor dar memarii\New folder (2)\New Folder (2)\maydan sorkh\red square\photos\پانوراما\red_sqare_full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18160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9790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38914"/>
                                        </p:tgtEl>
                                        <p:attrNameLst>
                                          <p:attrName>style.visibility</p:attrName>
                                        </p:attrNameLst>
                                      </p:cBhvr>
                                      <p:to>
                                        <p:strVal val="visible"/>
                                      </p:to>
                                    </p:set>
                                    <p:animEffect transition="in" filter="circle(in)">
                                      <p:cBhvr>
                                        <p:cTn id="14" dur="2000"/>
                                        <p:tgtEl>
                                          <p:spTgt spid="389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38915"/>
                                        </p:tgtEl>
                                        <p:attrNameLst>
                                          <p:attrName>style.visibility</p:attrName>
                                        </p:attrNameLst>
                                      </p:cBhvr>
                                      <p:to>
                                        <p:strVal val="visible"/>
                                      </p:to>
                                    </p:set>
                                    <p:animEffect transition="in" filter="circle(in)">
                                      <p:cBhvr>
                                        <p:cTn id="19"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pPr eaLnBrk="1" hangingPunct="1"/>
            <a:r>
              <a:rPr lang="fa-IR" altLang="en-US" smtClean="0"/>
              <a:t>سیمای شبانه</a:t>
            </a:r>
          </a:p>
        </p:txBody>
      </p:sp>
      <p:sp>
        <p:nvSpPr>
          <p:cNvPr id="29699" name="Content Placeholder 1"/>
          <p:cNvSpPr>
            <a:spLocks noGrp="1"/>
          </p:cNvSpPr>
          <p:nvPr>
            <p:ph idx="1"/>
          </p:nvPr>
        </p:nvSpPr>
        <p:spPr/>
        <p:txBody>
          <a:bodyPr/>
          <a:lstStyle/>
          <a:p>
            <a:pPr marL="0" indent="0"/>
            <a:endParaRPr lang="fa-IR" altLang="en-US" smtClean="0"/>
          </a:p>
        </p:txBody>
      </p:sp>
      <p:pic>
        <p:nvPicPr>
          <p:cNvPr id="39938" name="Picture 2" descr="C:\Users\Novin Pendar\Desktop\nor dar memarii\New folder (2)\New Folder (2)\maydan sorkh\red square\photos\سیمای شبانه\137528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66950"/>
            <a:ext cx="3962400" cy="2971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39939" name="Picture 3" descr="C:\Users\Novin Pendar\Desktop\nor dar memarii\New folder (2)\New Folder (2)\maydan sorkh\red square\photos\سیمای شبانه\19516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2257425"/>
            <a:ext cx="3987801" cy="29908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56713894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down)">
                                      <p:cBhvr>
                                        <p:cTn id="7" dur="500"/>
                                        <p:tgtEl>
                                          <p:spTgt spid="39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wipe(down)">
                                      <p:cBhvr>
                                        <p:cTn id="12"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pPr eaLnBrk="1" hangingPunct="1"/>
            <a:r>
              <a:rPr lang="fa-IR" altLang="en-US" smtClean="0"/>
              <a:t>مقایسه حال با گذشته</a:t>
            </a:r>
          </a:p>
        </p:txBody>
      </p:sp>
      <p:sp>
        <p:nvSpPr>
          <p:cNvPr id="30723" name="Content Placeholder 1"/>
          <p:cNvSpPr>
            <a:spLocks noGrp="1"/>
          </p:cNvSpPr>
          <p:nvPr>
            <p:ph idx="1"/>
          </p:nvPr>
        </p:nvSpPr>
        <p:spPr/>
        <p:txBody>
          <a:bodyPr/>
          <a:lstStyle/>
          <a:p>
            <a:pPr marL="0" indent="0"/>
            <a:endParaRPr lang="fa-IR" altLang="en-US" smtClean="0"/>
          </a:p>
        </p:txBody>
      </p:sp>
      <p:pic>
        <p:nvPicPr>
          <p:cNvPr id="30724" name="Picture 2" descr="C:\Users\Novin Pendar\Desktop\nor dar memarii\New folder (2)\New Folder (2)\maydan sorkh\red square\photos\مقایسه حال با گذشته\88a022a7513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475" y="2017714"/>
            <a:ext cx="2611438"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descr="C:\Users\Novin Pendar\Desktop\nor dar memarii\New folder (2)\New Folder (2)\maydan sorkh\red square\photos\مقایسه حال با گذشته\moscow_back-to-the-future_image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3" y="2020889"/>
            <a:ext cx="35052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4" descr="C:\Users\Novin Pendar\Desktop\nor dar memarii\New folder (2)\New Folder (2)\maydan sorkh\red square\photos\مقایسه حال با گذشته\moscow_back-to-the-future_image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030414"/>
            <a:ext cx="278447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889692"/>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9586" y="0"/>
            <a:ext cx="8841955" cy="6631467"/>
          </a:xfrm>
        </p:spPr>
      </p:pic>
    </p:spTree>
    <p:extLst>
      <p:ext uri="{BB962C8B-B14F-4D97-AF65-F5344CB8AC3E}">
        <p14:creationId xmlns:p14="http://schemas.microsoft.com/office/powerpoint/2010/main" val="1894511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794" y="141515"/>
            <a:ext cx="8730719" cy="6548040"/>
          </a:xfrm>
        </p:spPr>
      </p:pic>
    </p:spTree>
    <p:extLst>
      <p:ext uri="{BB962C8B-B14F-4D97-AF65-F5344CB8AC3E}">
        <p14:creationId xmlns:p14="http://schemas.microsoft.com/office/powerpoint/2010/main" val="1989428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15507" y="195942"/>
            <a:ext cx="8327949" cy="6245963"/>
          </a:xfrm>
        </p:spPr>
      </p:pic>
    </p:spTree>
    <p:extLst>
      <p:ext uri="{BB962C8B-B14F-4D97-AF65-F5344CB8AC3E}">
        <p14:creationId xmlns:p14="http://schemas.microsoft.com/office/powerpoint/2010/main" val="720755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766" y="250372"/>
            <a:ext cx="8567434" cy="6425576"/>
          </a:xfrm>
        </p:spPr>
      </p:pic>
    </p:spTree>
    <p:extLst>
      <p:ext uri="{BB962C8B-B14F-4D97-AF65-F5344CB8AC3E}">
        <p14:creationId xmlns:p14="http://schemas.microsoft.com/office/powerpoint/2010/main" val="425868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9566" y="304799"/>
            <a:ext cx="8578320" cy="6433741"/>
          </a:xfrm>
        </p:spPr>
      </p:pic>
    </p:spTree>
    <p:extLst>
      <p:ext uri="{BB962C8B-B14F-4D97-AF65-F5344CB8AC3E}">
        <p14:creationId xmlns:p14="http://schemas.microsoft.com/office/powerpoint/2010/main" val="342689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lgn="ctr" rtl="1">
              <a:defRPr/>
            </a:pPr>
            <a:r>
              <a:rPr lang="fa-IR" sz="2800" dirty="0"/>
              <a:t>تاریخچه میدان سرخ</a:t>
            </a:r>
            <a:endParaRPr lang="fa-IR" sz="2800" dirty="0">
              <a:solidFill>
                <a:schemeClr val="bg1">
                  <a:lumMod val="75000"/>
                  <a:lumOff val="25000"/>
                </a:schemeClr>
              </a:solidFill>
            </a:endParaRPr>
          </a:p>
        </p:txBody>
      </p:sp>
      <p:sp>
        <p:nvSpPr>
          <p:cNvPr id="2" name="Content Placeholder 1"/>
          <p:cNvSpPr>
            <a:spLocks noGrp="1"/>
          </p:cNvSpPr>
          <p:nvPr>
            <p:ph idx="1"/>
          </p:nvPr>
        </p:nvSpPr>
        <p:spPr>
          <a:xfrm>
            <a:off x="1676400" y="2286000"/>
            <a:ext cx="8534400" cy="4191000"/>
          </a:xfrm>
        </p:spPr>
        <p:txBody>
          <a:bodyPr rtlCol="0">
            <a:normAutofit fontScale="92500" lnSpcReduction="20000"/>
          </a:bodyPr>
          <a:lstStyle/>
          <a:p>
            <a:pPr marL="0" indent="0" algn="justLow" rtl="1">
              <a:buFont typeface="Wingdings 3" charset="2"/>
              <a:buChar char=""/>
              <a:defRPr/>
            </a:pPr>
            <a:r>
              <a:rPr lang="fa-IR" dirty="0">
                <a:solidFill>
                  <a:schemeClr val="tx1">
                    <a:lumMod val="75000"/>
                    <a:lumOff val="25000"/>
                  </a:schemeClr>
                </a:solidFill>
              </a:rPr>
              <a:t>قدمت تاریخی روسیه به قرن نهم میلادی برمی گردد. در این زمان گروهی از وایکینگ ها به سمت جنوب شرقی، یعنی سرزمین های گرم تر سرازیر شدند و اولین حکومت رسمی خود را در سال 1019 میلادی در شهر کی یف امروزی بنا نهادند. مناطقی که تحت سلطه ایشان قرار داشت " روس " خوانده می شد و روسیه به معنی سرزمین روس هاست. نخستین سنگ بنای کاخ کرملین در سال 1367 میلادی گذاشته شد. در سال 1460 پس از آنکه ایوان کبیر به قدرت رسید و توانست حکومت مرکزی قدرتمندی درست کند، عملاً مسکو به عنوان پایتخت روسیه شناخته شد. </a:t>
            </a:r>
            <a:br>
              <a:rPr lang="fa-IR" dirty="0">
                <a:solidFill>
                  <a:schemeClr val="tx1">
                    <a:lumMod val="75000"/>
                    <a:lumOff val="25000"/>
                  </a:schemeClr>
                </a:solidFill>
              </a:rPr>
            </a:br>
            <a:r>
              <a:rPr lang="fa-IR" dirty="0">
                <a:solidFill>
                  <a:schemeClr val="tx1">
                    <a:lumMod val="75000"/>
                    <a:lumOff val="25000"/>
                  </a:schemeClr>
                </a:solidFill>
              </a:rPr>
              <a:t>میدان سرخ در ابتدا بخشی از کاخ کرملین محسوب می شد و نام اولیه آن </a:t>
            </a:r>
            <a:r>
              <a:rPr lang="en-US" dirty="0" err="1">
                <a:solidFill>
                  <a:schemeClr val="tx1">
                    <a:lumMod val="75000"/>
                    <a:lumOff val="25000"/>
                  </a:schemeClr>
                </a:solidFill>
              </a:rPr>
              <a:t>Poloye</a:t>
            </a:r>
            <a:r>
              <a:rPr lang="en-US" dirty="0">
                <a:solidFill>
                  <a:schemeClr val="tx1">
                    <a:lumMod val="75000"/>
                    <a:lumOff val="25000"/>
                  </a:schemeClr>
                </a:solidFill>
              </a:rPr>
              <a:t> place</a:t>
            </a:r>
            <a:r>
              <a:rPr lang="fa-IR" dirty="0">
                <a:solidFill>
                  <a:schemeClr val="tx1">
                    <a:lumMod val="75000"/>
                    <a:lumOff val="25000"/>
                  </a:schemeClr>
                </a:solidFill>
              </a:rPr>
              <a:t> بود. در قرن هفدهم این میدان را میدان سرخ نام نهادند که به زبان اسلاوی به معنی میدان زیبا است. </a:t>
            </a:r>
            <a:br>
              <a:rPr lang="fa-IR" dirty="0">
                <a:solidFill>
                  <a:schemeClr val="tx1">
                    <a:lumMod val="75000"/>
                    <a:lumOff val="25000"/>
                  </a:schemeClr>
                </a:solidFill>
              </a:rPr>
            </a:br>
            <a:r>
              <a:rPr lang="fa-IR" dirty="0">
                <a:solidFill>
                  <a:schemeClr val="tx1">
                    <a:lumMod val="75000"/>
                    <a:lumOff val="25000"/>
                  </a:schemeClr>
                </a:solidFill>
              </a:rPr>
              <a:t>در سال 1689 میلادی پتر کبیر به سلطنت رسید. او دستور داد شهری زیبا در شمال غربی روسیه بسازند و نام آن را سن پیترزبورگ نهاد. شهر سن پیترزبورگ از سال 1711 میلادی به عنوان پایتخت روسیه انتخاب شد و تا سال 1917 که انقلاب بلشویکی بساط حکومت 272 ساله خاندان رومانوف را در هم پیچید، پایتخت روسیه بود و عملاً از محوریت مسکو کاسته شده بود. بلشویک ها پس از به قدرت رسیدن برای چندین سال درگیر جنگ های داخلی و خارجی گشتند و به " سرخ ها " معروف بودند. بنابراین در عین اینکه نام بسیاری از شهرها و اماکن را که مبنای مذهبی داشت یا به تزارها مربوط می شد را عوض کردند اما نام میدان سرخ همان که بود، ماند. از طرف دیگر سرخ ها ترجیح دادند که پایتخت اتحاد جماهیر شوروی را از سن پیترز بورگ به مسکو منتقل کنند</a:t>
            </a:r>
          </a:p>
        </p:txBody>
      </p:sp>
      <p:pic>
        <p:nvPicPr>
          <p:cNvPr id="8196" name="Picture 5" descr="C:\Users\Novin Pendar\Desktop\nor dar memarii\New folder (2)\New Folder (2)\maydan sorkh\red square\photos\عکس های قدیمی میدان\a066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686" y="225425"/>
            <a:ext cx="23622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C:\Users\Novin Pendar\Desktop\nor dar memarii\New folder (2)\New Folder (2)\maydan sorkh\red square\photos\عکس های قدیمی میدان\02496567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68289"/>
            <a:ext cx="23844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06761"/>
      </p:ext>
    </p:extLst>
  </p:cSld>
  <p:clrMapOvr>
    <a:masterClrMapping/>
  </p:clrMapOvr>
  <p:transition spd="slow">
    <p:cover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4365" y="348343"/>
            <a:ext cx="8262634" cy="6196976"/>
          </a:xfrm>
        </p:spPr>
      </p:pic>
    </p:spTree>
    <p:extLst>
      <p:ext uri="{BB962C8B-B14F-4D97-AF65-F5344CB8AC3E}">
        <p14:creationId xmlns:p14="http://schemas.microsoft.com/office/powerpoint/2010/main" val="3431192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8937" y="435427"/>
            <a:ext cx="8436806" cy="6327605"/>
          </a:xfrm>
        </p:spPr>
      </p:pic>
    </p:spTree>
    <p:extLst>
      <p:ext uri="{BB962C8B-B14F-4D97-AF65-F5344CB8AC3E}">
        <p14:creationId xmlns:p14="http://schemas.microsoft.com/office/powerpoint/2010/main" val="3704256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993" y="990599"/>
            <a:ext cx="10622619" cy="5083629"/>
          </a:xfrm>
        </p:spPr>
      </p:pic>
    </p:spTree>
    <p:extLst>
      <p:ext uri="{BB962C8B-B14F-4D97-AF65-F5344CB8AC3E}">
        <p14:creationId xmlns:p14="http://schemas.microsoft.com/office/powerpoint/2010/main" val="4072142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24" y="852710"/>
            <a:ext cx="12060286" cy="4786090"/>
          </a:xfrm>
        </p:spPr>
      </p:pic>
    </p:spTree>
    <p:extLst>
      <p:ext uri="{BB962C8B-B14F-4D97-AF65-F5344CB8AC3E}">
        <p14:creationId xmlns:p14="http://schemas.microsoft.com/office/powerpoint/2010/main" val="1057825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ltLang="en-US" smtClean="0">
              <a:cs typeface="Tahoma" panose="020B0604030504040204" pitchFamily="34" charset="0"/>
            </a:endParaRPr>
          </a:p>
        </p:txBody>
      </p:sp>
      <p:pic>
        <p:nvPicPr>
          <p:cNvPr id="317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3117" y="399587"/>
            <a:ext cx="11486361" cy="5454803"/>
          </a:xfrm>
        </p:spPr>
      </p:pic>
    </p:spTree>
    <p:extLst>
      <p:ext uri="{BB962C8B-B14F-4D97-AF65-F5344CB8AC3E}">
        <p14:creationId xmlns:p14="http://schemas.microsoft.com/office/powerpoint/2010/main" val="38229399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1422" y="624110"/>
            <a:ext cx="11198096" cy="5418667"/>
          </a:xfrm>
        </p:spPr>
      </p:pic>
    </p:spTree>
    <p:extLst>
      <p:ext uri="{BB962C8B-B14F-4D97-AF65-F5344CB8AC3E}">
        <p14:creationId xmlns:p14="http://schemas.microsoft.com/office/powerpoint/2010/main" val="598746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109" y="624110"/>
            <a:ext cx="11864891" cy="5604933"/>
          </a:xfrm>
        </p:spPr>
      </p:pic>
    </p:spTree>
    <p:extLst>
      <p:ext uri="{BB962C8B-B14F-4D97-AF65-F5344CB8AC3E}">
        <p14:creationId xmlns:p14="http://schemas.microsoft.com/office/powerpoint/2010/main" val="215125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349" y="355601"/>
            <a:ext cx="12083651" cy="5977466"/>
          </a:xfrm>
        </p:spPr>
      </p:pic>
    </p:spTree>
    <p:extLst>
      <p:ext uri="{BB962C8B-B14F-4D97-AF65-F5344CB8AC3E}">
        <p14:creationId xmlns:p14="http://schemas.microsoft.com/office/powerpoint/2010/main" val="396298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en-US" smtClean="0">
              <a:cs typeface="Tahoma" panose="020B0604030504040204" pitchFamily="34" charset="0"/>
            </a:endParaRPr>
          </a:p>
        </p:txBody>
      </p:sp>
      <p:pic>
        <p:nvPicPr>
          <p:cNvPr id="327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066801"/>
            <a:ext cx="8123238" cy="5432425"/>
          </a:xfrm>
        </p:spPr>
      </p:pic>
    </p:spTree>
    <p:extLst>
      <p:ext uri="{BB962C8B-B14F-4D97-AF65-F5344CB8AC3E}">
        <p14:creationId xmlns:p14="http://schemas.microsoft.com/office/powerpoint/2010/main" val="1343506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p:cNvSpPr>
            <a:spLocks noGrp="1"/>
          </p:cNvSpPr>
          <p:nvPr>
            <p:ph idx="1"/>
          </p:nvPr>
        </p:nvSpPr>
        <p:spPr/>
        <p:txBody>
          <a:bodyPr/>
          <a:lstStyle/>
          <a:p>
            <a:pPr marL="0" indent="0"/>
            <a:endParaRPr lang="fa-IR" altLang="en-US" smtClean="0"/>
          </a:p>
        </p:txBody>
      </p:sp>
      <p:pic>
        <p:nvPicPr>
          <p:cNvPr id="33795" name="Picture 4" descr="C:\Users\Novin Pendar\Desktop\nor dar memarii\New folder (2)\New Folder (2)\maydan sorkh\red square\photos\کل میدان\Moscow_-_Red_Squ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424822"/>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95513" y="1587501"/>
            <a:ext cx="8313738" cy="646113"/>
          </a:xfrm>
          <a:prstGeom prst="rect">
            <a:avLst/>
          </a:prstGeom>
        </p:spPr>
        <p:txBody>
          <a:bodyPr>
            <a:spAutoFit/>
          </a:bodyPr>
          <a:lstStyle/>
          <a:p>
            <a:pPr algn="r" rtl="1" eaLnBrk="1" hangingPunct="1">
              <a:defRPr/>
            </a:pPr>
            <a:r>
              <a:rPr lang="fa-IR" sz="3600" b="1" dirty="0">
                <a:solidFill>
                  <a:schemeClr val="bg1">
                    <a:lumMod val="95000"/>
                    <a:lumOff val="5000"/>
                  </a:schemeClr>
                </a:solidFill>
                <a:cs typeface="B Elham" pitchFamily="2" charset="-78"/>
              </a:rPr>
              <a:t>با تشکر از حسن توجه شما</a:t>
            </a:r>
          </a:p>
        </p:txBody>
      </p:sp>
    </p:spTree>
    <p:extLst>
      <p:ext uri="{BB962C8B-B14F-4D97-AF65-F5344CB8AC3E}">
        <p14:creationId xmlns:p14="http://schemas.microsoft.com/office/powerpoint/2010/main" val="2239099439"/>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pPr eaLnBrk="1" hangingPunct="1"/>
            <a:endParaRPr lang="fa-IR" altLang="en-US" smtClean="0"/>
          </a:p>
        </p:txBody>
      </p:sp>
      <p:sp>
        <p:nvSpPr>
          <p:cNvPr id="9219" name="Content Placeholder 1"/>
          <p:cNvSpPr>
            <a:spLocks noGrp="1"/>
          </p:cNvSpPr>
          <p:nvPr>
            <p:ph idx="1"/>
          </p:nvPr>
        </p:nvSpPr>
        <p:spPr>
          <a:xfrm>
            <a:off x="1981200" y="1905000"/>
            <a:ext cx="8305800" cy="4800600"/>
          </a:xfrm>
        </p:spPr>
        <p:txBody>
          <a:bodyPr/>
          <a:lstStyle/>
          <a:p>
            <a:pPr marL="0" indent="0" algn="justLow" rtl="1"/>
            <a:r>
              <a:rPr lang="fa-IR" altLang="en-US" sz="1400" dirty="0"/>
              <a:t>این میدان شاهد مهمترین وقایع تاریخ روسیه بوده است:</a:t>
            </a:r>
            <a:br>
              <a:rPr lang="fa-IR" altLang="en-US" sz="1400" dirty="0"/>
            </a:br>
            <a:r>
              <a:rPr lang="fa-IR" altLang="en-US" sz="1400" dirty="0"/>
              <a:t>تمام امپراطوران و تزارهای روس در کلیسای اصلی ارتودوکس روسیه واقع در کاخ کرملین، تاج بر سر گذاشتند. پتر کبیر و کاترین کبیر از سن پیترزبورگ به مسکو آمدند تا جشن های پیروزی را در این میدان برگزار کنند.</a:t>
            </a:r>
            <a:br>
              <a:rPr lang="fa-IR" altLang="en-US" sz="1400" dirty="0"/>
            </a:br>
            <a:r>
              <a:rPr lang="fa-IR" altLang="en-US" sz="1400" dirty="0"/>
              <a:t>امپراطوری روسیه و شهر مسکو در طول تاریخ بارها مورد تاخت و تاز و تجاوز دشمن واقع شده است. پس از تاخت و تاز مغول ها که به قرن سیزدهم برمی گردد، در سال 1571 مغول ها مجدداً مسکو را تصرف و به آتش کشیدند.</a:t>
            </a:r>
            <a:br>
              <a:rPr lang="fa-IR" altLang="en-US" sz="1400" dirty="0"/>
            </a:br>
            <a:r>
              <a:rPr lang="fa-IR" altLang="en-US" sz="1400" dirty="0"/>
              <a:t>در سال 1610 مسکو توسط لهستانی ها فتح شد. دو سردار روس به نام های دیمیتری پوژارسکی و کوزما مینین مردم را شوراندند و لهستانی ها را در سال 1613 از خاک سرزمینشان بیرون راندند. به همین دلیل مجسمه ی این دو سردار بزرگ سال ها بعد ساخته شد و در میدان سرخ نصب گردید.</a:t>
            </a:r>
            <a:br>
              <a:rPr lang="fa-IR" altLang="en-US" sz="1400" dirty="0"/>
            </a:br>
            <a:r>
              <a:rPr lang="fa-IR" altLang="en-US" sz="1400" dirty="0"/>
              <a:t>در سال 1812 شهر مسکو از دست سپاه ناپلئون پس گرفته شد. و روس ها جشن پیروزی را در این میدان برپا کردند. پیش از آن توپ های فرانسوی در این میدان مستقر بودند و اثرات تخریب ناشی از توپ ها هنوز بر بدنه دیوار کرملین وجود دارد.</a:t>
            </a:r>
            <a:br>
              <a:rPr lang="fa-IR" altLang="en-US" sz="1400" dirty="0"/>
            </a:br>
            <a:r>
              <a:rPr lang="fa-IR" altLang="en-US" sz="1400" dirty="0"/>
              <a:t>میدان سرخ برای بلشویک ها هم مکان محترمی به حساب می آمد. به همین دلیل در سال 1924 مقبره ولادیمیر ایلیچ لنین را درست در کنار دیوار کاخ کرملین در میدان سرخ ساختند. پس از آن بسیاری از بزرگان نظام کمونیستی شوروی در کنار دیوار کرملین، دفن شدند.</a:t>
            </a:r>
            <a:br>
              <a:rPr lang="fa-IR" altLang="en-US" sz="1400" dirty="0"/>
            </a:br>
            <a:r>
              <a:rPr lang="fa-IR" altLang="en-US" sz="1400" dirty="0"/>
              <a:t>در ماه مه سال 1945 شوروی ها پیروزی بر نازی های آلمانی و بازپس گیری سرزمین هایشان را در این میدان جشن گرفتند.</a:t>
            </a:r>
            <a:br>
              <a:rPr lang="fa-IR" altLang="en-US" sz="1400" dirty="0"/>
            </a:br>
            <a:r>
              <a:rPr lang="fa-IR" altLang="en-US" sz="1400" dirty="0"/>
              <a:t>پس از فروپاشی اتحاد جماهیر شوروی و تشکیل جمهوری روسیه، میدان سرخ باز هم مکانی برای مراسم رسمی به شمار می رود و از آن مهمتر اینکه درهای روسیه به روی گردشگران خارجی باز گردید و سالانه میلیون ها گردشگر از این میدان و مکان های اطراف آن بازدید می کنند. در دنیای غرب میدان سرخ اهمیتی همچون میدان سنت مارکوس ونیز، میدان سنت پیتر رم و میدان کنکورد پاریس دارد.</a:t>
            </a:r>
          </a:p>
        </p:txBody>
      </p:sp>
      <p:pic>
        <p:nvPicPr>
          <p:cNvPr id="9220" name="Picture 2" descr="C:\Users\Novin Pendar\Desktop\nor dar memarii\New folder (2)\New Folder (2)\maydan sorkh\red square\photos\عکس های قدیمی میدان\Vasnetsov_Krasnaya_Plocshad_17_ve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00" y="228601"/>
            <a:ext cx="24130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C:\Users\Novin Pendar\Desktop\nor dar memarii\New folder (2)\New Folder (2)\maydan sorkh\red square\photos\عکس های قدیمی میدان\Krasnaya_Ploshad-1900-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31776"/>
            <a:ext cx="24130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361522"/>
      </p:ext>
    </p:extLst>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p:txBody>
          <a:bodyPr/>
          <a:lstStyle/>
          <a:p>
            <a:pPr eaLnBrk="1" hangingPunct="1"/>
            <a:endParaRPr lang="fa-IR" altLang="en-US" smtClean="0"/>
          </a:p>
        </p:txBody>
      </p:sp>
      <p:sp>
        <p:nvSpPr>
          <p:cNvPr id="10243" name="Content Placeholder 1"/>
          <p:cNvSpPr>
            <a:spLocks noGrp="1"/>
          </p:cNvSpPr>
          <p:nvPr>
            <p:ph idx="1"/>
          </p:nvPr>
        </p:nvSpPr>
        <p:spPr/>
        <p:txBody>
          <a:bodyPr/>
          <a:lstStyle/>
          <a:p>
            <a:pPr marL="0" indent="0"/>
            <a:endParaRPr lang="fa-IR" altLang="en-US" smtClean="0"/>
          </a:p>
        </p:txBody>
      </p:sp>
      <p:pic>
        <p:nvPicPr>
          <p:cNvPr id="21506" name="Picture 2" descr="C:\Users\Novin Pendar\Desktop\nor dar memarii\New folder (2)\New Folder (2)\maydan sorkh\red square\photos\عکس های قدیمی میدان\7aa9834622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342" y="624110"/>
            <a:ext cx="8261873" cy="548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465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a:xfrm>
            <a:off x="4038600" y="36514"/>
            <a:ext cx="4114800" cy="701675"/>
          </a:xfrm>
        </p:spPr>
        <p:txBody>
          <a:bodyPr/>
          <a:lstStyle/>
          <a:p>
            <a:pPr eaLnBrk="1" hangingPunct="1"/>
            <a:r>
              <a:rPr lang="fa-IR" altLang="en-US" sz="2800" dirty="0"/>
              <a:t>موقعیت میدان</a:t>
            </a:r>
          </a:p>
        </p:txBody>
      </p:sp>
      <p:pic>
        <p:nvPicPr>
          <p:cNvPr id="4" name="Content Placeholder 3" descr="http://banki.ir/images/stories/00kre1.jpg"/>
          <p:cNvPicPr>
            <a:picLocks noGrp="1"/>
          </p:cNvPicPr>
          <p:nvPr>
            <p:ph idx="1"/>
          </p:nvPr>
        </p:nvPicPr>
        <p:blipFill>
          <a:blip r:embed="rId2"/>
          <a:srcRect/>
          <a:stretch>
            <a:fillRect/>
          </a:stretch>
        </p:blipFill>
        <p:spPr>
          <a:xfrm>
            <a:off x="2982686" y="468533"/>
            <a:ext cx="5257800" cy="4474724"/>
          </a:xfrm>
          <a:effectLst>
            <a:softEdge rad="112500"/>
          </a:effectLst>
        </p:spPr>
      </p:pic>
      <p:pic>
        <p:nvPicPr>
          <p:cNvPr id="11268" name="Picture 4" descr="H:\danshgah\میدان پلاس دووژ\New Folder (2)\maydan sorkh\red square\photos\پانوراما\red_sqare_full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673601"/>
            <a:ext cx="76200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470555"/>
      </p:ext>
    </p:extLst>
  </p:cSld>
  <p:clrMapOvr>
    <a:masterClrMapping/>
  </p:clrMapOvr>
  <p:transition spd="slow">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2400" y="152401"/>
            <a:ext cx="4114800" cy="701675"/>
          </a:xfrm>
        </p:spPr>
        <p:txBody>
          <a:bodyPr rtlCol="0">
            <a:normAutofit fontScale="90000"/>
          </a:bodyPr>
          <a:lstStyle/>
          <a:p>
            <a:pPr>
              <a:defRPr/>
            </a:pPr>
            <a:r>
              <a:rPr lang="fa-IR" dirty="0" smtClean="0"/>
              <a:t>عناصر اصلی مجاور </a:t>
            </a:r>
            <a:r>
              <a:rPr lang="fa-IR" dirty="0"/>
              <a:t>میدان سرخ </a:t>
            </a:r>
          </a:p>
        </p:txBody>
      </p:sp>
      <p:sp>
        <p:nvSpPr>
          <p:cNvPr id="12291" name="Content Placeholder 1"/>
          <p:cNvSpPr>
            <a:spLocks noGrp="1"/>
          </p:cNvSpPr>
          <p:nvPr>
            <p:ph idx="1"/>
          </p:nvPr>
        </p:nvSpPr>
        <p:spPr>
          <a:xfrm>
            <a:off x="1795463" y="2027238"/>
            <a:ext cx="8229600" cy="4075112"/>
          </a:xfrm>
        </p:spPr>
        <p:txBody>
          <a:bodyPr/>
          <a:lstStyle/>
          <a:p>
            <a:pPr marL="0" indent="0"/>
            <a:endParaRPr lang="fa-IR" altLang="en-US" smtClean="0"/>
          </a:p>
        </p:txBody>
      </p:sp>
      <p:pic>
        <p:nvPicPr>
          <p:cNvPr id="12292" name="Picture 3" descr="C:\Users\Novin Pendar\Desktop\nor dar memarii\New folder (2)\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63" y="1301751"/>
            <a:ext cx="7002462"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0"/>
          <p:cNvSpPr/>
          <p:nvPr/>
        </p:nvSpPr>
        <p:spPr>
          <a:xfrm>
            <a:off x="5155203" y="2938133"/>
            <a:ext cx="2467429" cy="2235200"/>
          </a:xfrm>
          <a:custGeom>
            <a:avLst/>
            <a:gdLst>
              <a:gd name="connsiteX0" fmla="*/ 2467429 w 2467429"/>
              <a:gd name="connsiteY0" fmla="*/ 14514 h 2235200"/>
              <a:gd name="connsiteX1" fmla="*/ 1509486 w 2467429"/>
              <a:gd name="connsiteY1" fmla="*/ 2235200 h 2235200"/>
              <a:gd name="connsiteX2" fmla="*/ 0 w 2467429"/>
              <a:gd name="connsiteY2" fmla="*/ 1712685 h 2235200"/>
              <a:gd name="connsiteX3" fmla="*/ 769257 w 2467429"/>
              <a:gd name="connsiteY3" fmla="*/ 1059543 h 2235200"/>
              <a:gd name="connsiteX4" fmla="*/ 537029 w 2467429"/>
              <a:gd name="connsiteY4" fmla="*/ 0 h 2235200"/>
              <a:gd name="connsiteX5" fmla="*/ 2467429 w 2467429"/>
              <a:gd name="connsiteY5" fmla="*/ 14514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7429" h="2235200">
                <a:moveTo>
                  <a:pt x="2467429" y="14514"/>
                </a:moveTo>
                <a:lnTo>
                  <a:pt x="1509486" y="2235200"/>
                </a:lnTo>
                <a:lnTo>
                  <a:pt x="0" y="1712685"/>
                </a:lnTo>
                <a:lnTo>
                  <a:pt x="769257" y="1059543"/>
                </a:lnTo>
                <a:lnTo>
                  <a:pt x="537029" y="0"/>
                </a:lnTo>
                <a:lnTo>
                  <a:pt x="2467429" y="14514"/>
                </a:lnTo>
                <a:close/>
              </a:path>
            </a:pathLst>
          </a:custGeom>
          <a:solidFill>
            <a:srgbClr val="FF0000"/>
          </a:solidFill>
          <a:ln>
            <a:solidFill>
              <a:srgbClr val="C00000"/>
            </a:solidFill>
          </a:ln>
          <a:effectLst>
            <a:softEdge rad="63500"/>
          </a:effectLst>
          <a:scene3d>
            <a:camera prst="orthographicFron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1" anchor="ctr"/>
          <a:lstStyle/>
          <a:p>
            <a:pPr algn="ctr" rtl="1" eaLnBrk="1" hangingPunct="1">
              <a:defRPr/>
            </a:pPr>
            <a:endParaRPr lang="fa-IR"/>
          </a:p>
        </p:txBody>
      </p:sp>
      <p:pic>
        <p:nvPicPr>
          <p:cNvPr id="23556" name="Picture 4" descr="C:\Users\Novin Pendar\Desktop\nor dar memarii\New folder (2)\New Folder (2)\maydan sorkh\red square\photos\عناصر شاخص\کرملین\Russia-Moscow-Red_Squar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7689" y="913126"/>
            <a:ext cx="2369457" cy="1777093"/>
          </a:xfrm>
          <a:prstGeom prst="roundRect">
            <a:avLst>
              <a:gd name="adj" fmla="val 4167"/>
            </a:avLst>
          </a:prstGeom>
          <a:solidFill>
            <a:srgbClr val="FFFFFF"/>
          </a:solidFill>
          <a:ln w="76200" cap="sq">
            <a:solidFill>
              <a:srgbClr val="FF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4" name="Rectangle 23"/>
          <p:cNvSpPr>
            <a:spLocks noChangeArrowheads="1"/>
          </p:cNvSpPr>
          <p:nvPr/>
        </p:nvSpPr>
        <p:spPr bwMode="auto">
          <a:xfrm>
            <a:off x="8335963" y="2320925"/>
            <a:ext cx="1312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r" rtl="1" eaLnBrk="1" hangingPunct="1">
              <a:spcBef>
                <a:spcPct val="0"/>
              </a:spcBef>
              <a:buClrTx/>
              <a:buSzTx/>
              <a:buFontTx/>
              <a:buNone/>
            </a:pPr>
            <a:r>
              <a:rPr lang="fa-IR" altLang="en-US" b="1" dirty="0">
                <a:solidFill>
                  <a:srgbClr val="FF0000"/>
                </a:solidFill>
                <a:latin typeface="Garamond" panose="02020404030301010803" pitchFamily="18" charset="0"/>
                <a:cs typeface="Arial" panose="020B0604020202020204" pitchFamily="34" charset="0"/>
              </a:rPr>
              <a:t>1- کاخ کرملین</a:t>
            </a:r>
          </a:p>
        </p:txBody>
      </p:sp>
      <p:sp>
        <p:nvSpPr>
          <p:cNvPr id="28" name="Freeform 27"/>
          <p:cNvSpPr/>
          <p:nvPr/>
        </p:nvSpPr>
        <p:spPr>
          <a:xfrm>
            <a:off x="6543385" y="5568847"/>
            <a:ext cx="585761" cy="579274"/>
          </a:xfrm>
          <a:custGeom>
            <a:avLst/>
            <a:gdLst>
              <a:gd name="connsiteX0" fmla="*/ 493486 w 580571"/>
              <a:gd name="connsiteY0" fmla="*/ 0 h 653143"/>
              <a:gd name="connsiteX1" fmla="*/ 0 w 580571"/>
              <a:gd name="connsiteY1" fmla="*/ 319315 h 653143"/>
              <a:gd name="connsiteX2" fmla="*/ 348343 w 580571"/>
              <a:gd name="connsiteY2" fmla="*/ 653143 h 653143"/>
              <a:gd name="connsiteX3" fmla="*/ 580571 w 580571"/>
              <a:gd name="connsiteY3" fmla="*/ 217715 h 653143"/>
              <a:gd name="connsiteX4" fmla="*/ 493486 w 580571"/>
              <a:gd name="connsiteY4" fmla="*/ 0 h 65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71" h="653143">
                <a:moveTo>
                  <a:pt x="493486" y="0"/>
                </a:moveTo>
                <a:lnTo>
                  <a:pt x="0" y="319315"/>
                </a:lnTo>
                <a:lnTo>
                  <a:pt x="348343" y="653143"/>
                </a:lnTo>
                <a:lnTo>
                  <a:pt x="580571" y="217715"/>
                </a:lnTo>
                <a:lnTo>
                  <a:pt x="493486" y="0"/>
                </a:lnTo>
                <a:close/>
              </a:path>
            </a:pathLst>
          </a:custGeom>
          <a:solidFill>
            <a:srgbClr val="92D050"/>
          </a:solidFill>
          <a:effectLst>
            <a:softEdge rad="1270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pic>
        <p:nvPicPr>
          <p:cNvPr id="34" name="Picture 5" descr="C:\Users\Novin Pendar\Desktop\nor dar memarii\New folder (2)\New Folder (2)\maydan sorkh\red square\photos\عناصر شاخص\سنت باسیل\1564277-St-Basil-s-Cathedral-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0987" y="4756046"/>
            <a:ext cx="1231900" cy="1828800"/>
          </a:xfrm>
          <a:prstGeom prst="roundRect">
            <a:avLst>
              <a:gd name="adj" fmla="val 4167"/>
            </a:avLst>
          </a:prstGeom>
          <a:solidFill>
            <a:srgbClr val="FFFFFF"/>
          </a:solidFill>
          <a:ln w="76200" cap="sq">
            <a:solidFill>
              <a:srgbClr val="92D05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0" name="Rectangle 29"/>
          <p:cNvSpPr>
            <a:spLocks noChangeArrowheads="1"/>
          </p:cNvSpPr>
          <p:nvPr/>
        </p:nvSpPr>
        <p:spPr bwMode="auto">
          <a:xfrm>
            <a:off x="8726488" y="6000750"/>
            <a:ext cx="1509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ctr" rtl="1" eaLnBrk="1" hangingPunct="1">
              <a:spcBef>
                <a:spcPct val="0"/>
              </a:spcBef>
              <a:buClrTx/>
              <a:buSzTx/>
              <a:buFontTx/>
              <a:buNone/>
            </a:pPr>
            <a:r>
              <a:rPr lang="fa-IR" altLang="en-US" sz="1600" b="1" dirty="0">
                <a:solidFill>
                  <a:srgbClr val="FF0000"/>
                </a:solidFill>
                <a:latin typeface="Garamond" panose="02020404030301010803" pitchFamily="18" charset="0"/>
                <a:cs typeface="Arial" panose="020B0604020202020204" pitchFamily="34" charset="0"/>
              </a:rPr>
              <a:t>2- کلیسای سنت بازیل</a:t>
            </a:r>
          </a:p>
        </p:txBody>
      </p:sp>
      <p:sp>
        <p:nvSpPr>
          <p:cNvPr id="31" name="Flowchart: Connector 30"/>
          <p:cNvSpPr/>
          <p:nvPr/>
        </p:nvSpPr>
        <p:spPr>
          <a:xfrm>
            <a:off x="6900545" y="5492065"/>
            <a:ext cx="228600" cy="152400"/>
          </a:xfrm>
          <a:prstGeom prst="flowChartConnector">
            <a:avLst/>
          </a:prstGeom>
          <a:solidFill>
            <a:srgbClr val="0070C0"/>
          </a:solidFill>
          <a:effectLst>
            <a:softEdge rad="1270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pic>
        <p:nvPicPr>
          <p:cNvPr id="23558" name="Picture 6" descr="C:\Users\Novin Pendar\Desktop\nor dar memarii\New folder (2)\New Folder (2)\maydan sorkh\red square\photos\عناصر شاخص\مجسمه مینین بوژارسکی\2245747-ST-B-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0987" y="2782183"/>
            <a:ext cx="1231900" cy="1847852"/>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3553" name="Rectangle 23552"/>
          <p:cNvSpPr>
            <a:spLocks noChangeArrowheads="1"/>
          </p:cNvSpPr>
          <p:nvPr/>
        </p:nvSpPr>
        <p:spPr bwMode="auto">
          <a:xfrm>
            <a:off x="8820150" y="4252914"/>
            <a:ext cx="117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justLow" rtl="1" eaLnBrk="1" hangingPunct="1">
              <a:spcBef>
                <a:spcPct val="0"/>
              </a:spcBef>
              <a:buClrTx/>
              <a:buSzTx/>
              <a:buFontTx/>
              <a:buNone/>
            </a:pPr>
            <a:r>
              <a:rPr lang="fa-IR" altLang="en-US" b="1" dirty="0">
                <a:solidFill>
                  <a:srgbClr val="FF0000"/>
                </a:solidFill>
                <a:latin typeface="Garamond" panose="02020404030301010803" pitchFamily="18" charset="0"/>
                <a:cs typeface="Arial" panose="020B0604020202020204" pitchFamily="34" charset="0"/>
              </a:rPr>
              <a:t>3- مجسمه</a:t>
            </a:r>
          </a:p>
        </p:txBody>
      </p:sp>
      <p:pic>
        <p:nvPicPr>
          <p:cNvPr id="43" name="Picture 7" descr="C:\Users\Novin Pendar\Desktop\nor dar memarii\New folder (2)\New Folder (2)\maydan sorkh\red square\photos\عناصر شاخص\موزه تاریخ\hystorical_museum_night_16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4152" y="923553"/>
            <a:ext cx="2374679" cy="1756237"/>
          </a:xfrm>
          <a:prstGeom prst="roundRect">
            <a:avLst>
              <a:gd name="adj" fmla="val 4167"/>
            </a:avLst>
          </a:prstGeom>
          <a:solidFill>
            <a:srgbClr val="FFFFFF"/>
          </a:solidFill>
          <a:ln w="76200" cap="sq">
            <a:solidFill>
              <a:srgbClr val="00B05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44" name="Freeform 43"/>
          <p:cNvSpPr/>
          <p:nvPr/>
        </p:nvSpPr>
        <p:spPr>
          <a:xfrm>
            <a:off x="7563934" y="2924259"/>
            <a:ext cx="672353" cy="847164"/>
          </a:xfrm>
          <a:custGeom>
            <a:avLst/>
            <a:gdLst>
              <a:gd name="connsiteX0" fmla="*/ 322730 w 672353"/>
              <a:gd name="connsiteY0" fmla="*/ 0 h 847164"/>
              <a:gd name="connsiteX1" fmla="*/ 672353 w 672353"/>
              <a:gd name="connsiteY1" fmla="*/ 201706 h 847164"/>
              <a:gd name="connsiteX2" fmla="*/ 363071 w 672353"/>
              <a:gd name="connsiteY2" fmla="*/ 847164 h 847164"/>
              <a:gd name="connsiteX3" fmla="*/ 0 w 672353"/>
              <a:gd name="connsiteY3" fmla="*/ 632012 h 847164"/>
              <a:gd name="connsiteX4" fmla="*/ 322730 w 672353"/>
              <a:gd name="connsiteY4" fmla="*/ 0 h 847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53" h="847164">
                <a:moveTo>
                  <a:pt x="322730" y="0"/>
                </a:moveTo>
                <a:lnTo>
                  <a:pt x="672353" y="201706"/>
                </a:lnTo>
                <a:lnTo>
                  <a:pt x="363071" y="847164"/>
                </a:lnTo>
                <a:lnTo>
                  <a:pt x="0" y="632012"/>
                </a:lnTo>
                <a:lnTo>
                  <a:pt x="322730" y="0"/>
                </a:lnTo>
                <a:close/>
              </a:path>
            </a:pathLst>
          </a:custGeom>
          <a:solidFill>
            <a:srgbClr val="00B050"/>
          </a:solidFill>
          <a:effectLst>
            <a:softEdge rad="3175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23562" name="Rectangle 23561"/>
          <p:cNvSpPr>
            <a:spLocks noChangeArrowheads="1"/>
          </p:cNvSpPr>
          <p:nvPr/>
        </p:nvSpPr>
        <p:spPr bwMode="auto">
          <a:xfrm>
            <a:off x="5356226" y="2309814"/>
            <a:ext cx="1870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r" rtl="1" eaLnBrk="1" hangingPunct="1">
              <a:spcBef>
                <a:spcPct val="0"/>
              </a:spcBef>
              <a:buClrTx/>
              <a:buSzTx/>
              <a:buFontTx/>
              <a:buNone/>
            </a:pPr>
            <a:r>
              <a:rPr lang="fa-IR" altLang="en-US" b="1" dirty="0">
                <a:solidFill>
                  <a:srgbClr val="FF0000"/>
                </a:solidFill>
                <a:latin typeface="Garamond" panose="02020404030301010803" pitchFamily="18" charset="0"/>
                <a:cs typeface="Arial" panose="020B0604020202020204" pitchFamily="34" charset="0"/>
              </a:rPr>
              <a:t>5- موزه تاریخ روسیه</a:t>
            </a:r>
          </a:p>
        </p:txBody>
      </p:sp>
      <p:pic>
        <p:nvPicPr>
          <p:cNvPr id="49" name="Picture 8" descr="C:\Users\Novin Pendar\Desktop\nor dar memarii\New folder (2)\New Folder (2)\maydan sorkh\red square\photos\عناصر شاخص\مقبره لنین\2245810-Lenin-s-Tomb-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3746" y="926385"/>
            <a:ext cx="2625859" cy="1750572"/>
          </a:xfrm>
          <a:prstGeom prst="roundRect">
            <a:avLst>
              <a:gd name="adj" fmla="val 4167"/>
            </a:avLst>
          </a:prstGeom>
          <a:solidFill>
            <a:srgbClr val="FFFFFF"/>
          </a:solidFill>
          <a:ln w="76200" cap="sq">
            <a:solidFill>
              <a:srgbClr val="FFC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50" name="Oval 49"/>
          <p:cNvSpPr/>
          <p:nvPr/>
        </p:nvSpPr>
        <p:spPr>
          <a:xfrm>
            <a:off x="7014846" y="4297259"/>
            <a:ext cx="329685" cy="280988"/>
          </a:xfrm>
          <a:prstGeom prst="ellipse">
            <a:avLst/>
          </a:prstGeom>
          <a:solidFill>
            <a:srgbClr val="FFC000"/>
          </a:solidFill>
          <a:ln>
            <a:solidFill>
              <a:srgbClr val="FFC000"/>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23567" name="Rectangle 23566"/>
          <p:cNvSpPr>
            <a:spLocks noChangeArrowheads="1"/>
          </p:cNvSpPr>
          <p:nvPr/>
        </p:nvSpPr>
        <p:spPr bwMode="auto">
          <a:xfrm>
            <a:off x="2132013" y="2246313"/>
            <a:ext cx="233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r" rtl="1" eaLnBrk="1" hangingPunct="1">
              <a:spcBef>
                <a:spcPct val="0"/>
              </a:spcBef>
              <a:buClrTx/>
              <a:buSzTx/>
              <a:buFontTx/>
              <a:buNone/>
            </a:pPr>
            <a:r>
              <a:rPr lang="fa-IR" altLang="en-US" b="1" dirty="0">
                <a:solidFill>
                  <a:srgbClr val="FF0000"/>
                </a:solidFill>
                <a:latin typeface="Garamond" panose="02020404030301010803" pitchFamily="18" charset="0"/>
                <a:cs typeface="Arial" panose="020B0604020202020204" pitchFamily="34" charset="0"/>
              </a:rPr>
              <a:t>4- مقبره ولادیمیر ایلیچ لنین</a:t>
            </a:r>
          </a:p>
        </p:txBody>
      </p:sp>
      <p:sp>
        <p:nvSpPr>
          <p:cNvPr id="23568" name="Freeform 23567"/>
          <p:cNvSpPr/>
          <p:nvPr/>
        </p:nvSpPr>
        <p:spPr>
          <a:xfrm>
            <a:off x="7147075" y="3731082"/>
            <a:ext cx="282389" cy="551330"/>
          </a:xfrm>
          <a:custGeom>
            <a:avLst/>
            <a:gdLst>
              <a:gd name="connsiteX0" fmla="*/ 174812 w 282389"/>
              <a:gd name="connsiteY0" fmla="*/ 67236 h 551330"/>
              <a:gd name="connsiteX1" fmla="*/ 282389 w 282389"/>
              <a:gd name="connsiteY1" fmla="*/ 134471 h 551330"/>
              <a:gd name="connsiteX2" fmla="*/ 147918 w 282389"/>
              <a:gd name="connsiteY2" fmla="*/ 551330 h 551330"/>
              <a:gd name="connsiteX3" fmla="*/ 0 w 282389"/>
              <a:gd name="connsiteY3" fmla="*/ 497541 h 551330"/>
              <a:gd name="connsiteX4" fmla="*/ 201706 w 282389"/>
              <a:gd name="connsiteY4" fmla="*/ 0 h 551330"/>
              <a:gd name="connsiteX5" fmla="*/ 174812 w 282389"/>
              <a:gd name="connsiteY5" fmla="*/ 67236 h 55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89" h="551330">
                <a:moveTo>
                  <a:pt x="174812" y="67236"/>
                </a:moveTo>
                <a:lnTo>
                  <a:pt x="282389" y="134471"/>
                </a:lnTo>
                <a:lnTo>
                  <a:pt x="147918" y="551330"/>
                </a:lnTo>
                <a:lnTo>
                  <a:pt x="0" y="497541"/>
                </a:lnTo>
                <a:lnTo>
                  <a:pt x="201706" y="0"/>
                </a:lnTo>
                <a:lnTo>
                  <a:pt x="174812" y="67236"/>
                </a:lnTo>
                <a:close/>
              </a:path>
            </a:pathLst>
          </a:custGeom>
          <a:solidFill>
            <a:srgbClr val="7030A0"/>
          </a:solidFill>
          <a:ln>
            <a:solidFill>
              <a:srgbClr val="7030A0"/>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54" name="Freeform 53"/>
          <p:cNvSpPr/>
          <p:nvPr/>
        </p:nvSpPr>
        <p:spPr>
          <a:xfrm>
            <a:off x="6849230" y="4480381"/>
            <a:ext cx="282389" cy="551330"/>
          </a:xfrm>
          <a:custGeom>
            <a:avLst/>
            <a:gdLst>
              <a:gd name="connsiteX0" fmla="*/ 174812 w 282389"/>
              <a:gd name="connsiteY0" fmla="*/ 67236 h 551330"/>
              <a:gd name="connsiteX1" fmla="*/ 282389 w 282389"/>
              <a:gd name="connsiteY1" fmla="*/ 134471 h 551330"/>
              <a:gd name="connsiteX2" fmla="*/ 147918 w 282389"/>
              <a:gd name="connsiteY2" fmla="*/ 551330 h 551330"/>
              <a:gd name="connsiteX3" fmla="*/ 0 w 282389"/>
              <a:gd name="connsiteY3" fmla="*/ 497541 h 551330"/>
              <a:gd name="connsiteX4" fmla="*/ 201706 w 282389"/>
              <a:gd name="connsiteY4" fmla="*/ 0 h 551330"/>
              <a:gd name="connsiteX5" fmla="*/ 174812 w 282389"/>
              <a:gd name="connsiteY5" fmla="*/ 67236 h 55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89" h="551330">
                <a:moveTo>
                  <a:pt x="174812" y="67236"/>
                </a:moveTo>
                <a:lnTo>
                  <a:pt x="282389" y="134471"/>
                </a:lnTo>
                <a:lnTo>
                  <a:pt x="147918" y="551330"/>
                </a:lnTo>
                <a:lnTo>
                  <a:pt x="0" y="497541"/>
                </a:lnTo>
                <a:lnTo>
                  <a:pt x="201706" y="0"/>
                </a:lnTo>
                <a:lnTo>
                  <a:pt x="174812" y="67236"/>
                </a:lnTo>
                <a:close/>
              </a:path>
            </a:pathLst>
          </a:custGeom>
          <a:solidFill>
            <a:srgbClr val="7030A0"/>
          </a:solidFill>
          <a:ln>
            <a:solidFill>
              <a:srgbClr val="7030A0"/>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pic>
        <p:nvPicPr>
          <p:cNvPr id="23569" name="Picture 9" descr="C:\Users\Novin Pendar\Desktop\nor dar memarii\New folder (2)\New Folder (2)\maydan sorkh\red square\photos\عناصر شاخص\گورستان نودوینچی\cluster 766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8228" y="4648097"/>
            <a:ext cx="2619135" cy="2044699"/>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3570" name="Rectangle 23569"/>
          <p:cNvSpPr>
            <a:spLocks noChangeArrowheads="1"/>
          </p:cNvSpPr>
          <p:nvPr/>
        </p:nvSpPr>
        <p:spPr bwMode="auto">
          <a:xfrm>
            <a:off x="2085975" y="4667250"/>
            <a:ext cx="2501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ctr" rtl="1" eaLnBrk="1" hangingPunct="1">
              <a:spcBef>
                <a:spcPct val="0"/>
              </a:spcBef>
              <a:buClrTx/>
              <a:buSzTx/>
              <a:buFontTx/>
              <a:buNone/>
            </a:pPr>
            <a:r>
              <a:rPr lang="fa-IR" altLang="en-US" b="1" dirty="0">
                <a:solidFill>
                  <a:srgbClr val="FF0000"/>
                </a:solidFill>
                <a:latin typeface="Garamond" panose="02020404030301010803" pitchFamily="18" charset="0"/>
                <a:cs typeface="Arial" panose="020B0604020202020204" pitchFamily="34" charset="0"/>
              </a:rPr>
              <a:t>6- قبر تعدادی از سران اتحاد جماهیر شوروی</a:t>
            </a:r>
          </a:p>
        </p:txBody>
      </p:sp>
      <p:pic>
        <p:nvPicPr>
          <p:cNvPr id="23571" name="Picture 10" descr="C:\Users\Novin Pendar\Desktop\nor dar memarii\New folder (2)\New Folder (2)\maydan sorkh\red square\photos\عناصر شاخص\gum\GumDepartmentStor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25986" y="2802461"/>
            <a:ext cx="2621377" cy="1775787"/>
          </a:xfrm>
          <a:prstGeom prst="roundRect">
            <a:avLst>
              <a:gd name="adj" fmla="val 4167"/>
            </a:avLst>
          </a:prstGeom>
          <a:solidFill>
            <a:srgbClr val="FFFFFF"/>
          </a:solidFill>
          <a:ln w="76200" cap="sq">
            <a:solidFill>
              <a:srgbClr val="6E281E"/>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3572" name="Freeform 23571"/>
          <p:cNvSpPr/>
          <p:nvPr/>
        </p:nvSpPr>
        <p:spPr>
          <a:xfrm>
            <a:off x="7537451" y="3905251"/>
            <a:ext cx="995363" cy="1668463"/>
          </a:xfrm>
          <a:custGeom>
            <a:avLst/>
            <a:gdLst>
              <a:gd name="connsiteX0" fmla="*/ 443753 w 995082"/>
              <a:gd name="connsiteY0" fmla="*/ 0 h 1667435"/>
              <a:gd name="connsiteX1" fmla="*/ 995082 w 995082"/>
              <a:gd name="connsiteY1" fmla="*/ 268941 h 1667435"/>
              <a:gd name="connsiteX2" fmla="*/ 484094 w 995082"/>
              <a:gd name="connsiteY2" fmla="*/ 1667435 h 1667435"/>
              <a:gd name="connsiteX3" fmla="*/ 0 w 995082"/>
              <a:gd name="connsiteY3" fmla="*/ 1331259 h 1667435"/>
              <a:gd name="connsiteX4" fmla="*/ 537882 w 995082"/>
              <a:gd name="connsiteY4" fmla="*/ 40341 h 1667435"/>
              <a:gd name="connsiteX5" fmla="*/ 551330 w 995082"/>
              <a:gd name="connsiteY5" fmla="*/ 0 h 1667435"/>
              <a:gd name="connsiteX6" fmla="*/ 443753 w 995082"/>
              <a:gd name="connsiteY6" fmla="*/ 67235 h 1667435"/>
              <a:gd name="connsiteX7" fmla="*/ 605118 w 995082"/>
              <a:gd name="connsiteY7" fmla="*/ 40341 h 1667435"/>
              <a:gd name="connsiteX8" fmla="*/ 510988 w 995082"/>
              <a:gd name="connsiteY8" fmla="*/ 26894 h 166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5082" h="1667435">
                <a:moveTo>
                  <a:pt x="443753" y="0"/>
                </a:moveTo>
                <a:lnTo>
                  <a:pt x="995082" y="268941"/>
                </a:lnTo>
                <a:lnTo>
                  <a:pt x="484094" y="1667435"/>
                </a:lnTo>
                <a:lnTo>
                  <a:pt x="0" y="1331259"/>
                </a:lnTo>
                <a:lnTo>
                  <a:pt x="537882" y="40341"/>
                </a:lnTo>
                <a:lnTo>
                  <a:pt x="551330" y="0"/>
                </a:lnTo>
                <a:lnTo>
                  <a:pt x="443753" y="67235"/>
                </a:lnTo>
                <a:lnTo>
                  <a:pt x="605118" y="40341"/>
                </a:lnTo>
                <a:lnTo>
                  <a:pt x="510988" y="26894"/>
                </a:lnTo>
              </a:path>
            </a:pathLst>
          </a:custGeom>
        </p:spPr>
        <p:style>
          <a:lnRef idx="1">
            <a:schemeClr val="accent1"/>
          </a:lnRef>
          <a:fillRef idx="0">
            <a:schemeClr val="accent1"/>
          </a:fillRef>
          <a:effectRef idx="0">
            <a:schemeClr val="accent1"/>
          </a:effectRef>
          <a:fontRef idx="minor">
            <a:schemeClr val="tx1"/>
          </a:fontRef>
        </p:style>
        <p:txBody>
          <a:bodyPr rtlCol="1" anchor="ctr"/>
          <a:lstStyle/>
          <a:p>
            <a:pPr algn="ctr" rtl="1" eaLnBrk="1" hangingPunct="1">
              <a:defRPr/>
            </a:pPr>
            <a:endParaRPr lang="fa-IR"/>
          </a:p>
        </p:txBody>
      </p:sp>
      <p:sp>
        <p:nvSpPr>
          <p:cNvPr id="23573" name="Freeform 23572"/>
          <p:cNvSpPr/>
          <p:nvPr/>
        </p:nvSpPr>
        <p:spPr>
          <a:xfrm>
            <a:off x="7523593" y="3919342"/>
            <a:ext cx="1008529" cy="1640541"/>
          </a:xfrm>
          <a:custGeom>
            <a:avLst/>
            <a:gdLst>
              <a:gd name="connsiteX0" fmla="*/ 0 w 1008529"/>
              <a:gd name="connsiteY0" fmla="*/ 1331259 h 1640541"/>
              <a:gd name="connsiteX1" fmla="*/ 470647 w 1008529"/>
              <a:gd name="connsiteY1" fmla="*/ 0 h 1640541"/>
              <a:gd name="connsiteX2" fmla="*/ 1008529 w 1008529"/>
              <a:gd name="connsiteY2" fmla="*/ 228600 h 1640541"/>
              <a:gd name="connsiteX3" fmla="*/ 510988 w 1008529"/>
              <a:gd name="connsiteY3" fmla="*/ 1640541 h 1640541"/>
              <a:gd name="connsiteX4" fmla="*/ 0 w 1008529"/>
              <a:gd name="connsiteY4" fmla="*/ 1331259 h 164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9" h="1640541">
                <a:moveTo>
                  <a:pt x="0" y="1331259"/>
                </a:moveTo>
                <a:lnTo>
                  <a:pt x="470647" y="0"/>
                </a:lnTo>
                <a:lnTo>
                  <a:pt x="1008529" y="228600"/>
                </a:lnTo>
                <a:lnTo>
                  <a:pt x="510988" y="1640541"/>
                </a:lnTo>
                <a:lnTo>
                  <a:pt x="0" y="1331259"/>
                </a:lnTo>
                <a:close/>
              </a:path>
            </a:pathLst>
          </a:custGeom>
          <a:solidFill>
            <a:srgbClr val="6E281E"/>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23574" name="Rectangle 23573"/>
          <p:cNvSpPr>
            <a:spLocks noChangeArrowheads="1"/>
          </p:cNvSpPr>
          <p:nvPr/>
        </p:nvSpPr>
        <p:spPr bwMode="auto">
          <a:xfrm>
            <a:off x="2025650" y="4208464"/>
            <a:ext cx="2628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r" rtl="1" eaLnBrk="1" hangingPunct="1">
              <a:spcBef>
                <a:spcPct val="0"/>
              </a:spcBef>
              <a:buClrTx/>
              <a:buSzTx/>
              <a:buFontTx/>
              <a:buNone/>
            </a:pPr>
            <a:r>
              <a:rPr lang="fa-IR" altLang="en-US" b="1" dirty="0">
                <a:solidFill>
                  <a:srgbClr val="FF0000"/>
                </a:solidFill>
                <a:latin typeface="Garamond" panose="02020404030301010803" pitchFamily="18" charset="0"/>
                <a:cs typeface="Arial" panose="020B0604020202020204" pitchFamily="34" charset="0"/>
              </a:rPr>
              <a:t>7- مرکز تجاری گوم (</a:t>
            </a:r>
            <a:r>
              <a:rPr lang="en-US" altLang="en-US" b="1" dirty="0">
                <a:solidFill>
                  <a:srgbClr val="FF0000"/>
                </a:solidFill>
                <a:latin typeface="Garamond" panose="02020404030301010803" pitchFamily="18" charset="0"/>
                <a:cs typeface="Arial" panose="020B0604020202020204" pitchFamily="34" charset="0"/>
              </a:rPr>
              <a:t>GUM</a:t>
            </a:r>
            <a:r>
              <a:rPr lang="fa-IR" altLang="en-US" b="1" dirty="0">
                <a:solidFill>
                  <a:srgbClr val="FF0000"/>
                </a:solidFill>
                <a:latin typeface="Garamond" panose="02020404030301010803" pitchFamily="18" charset="0"/>
                <a:cs typeface="Arial" panose="020B0604020202020204" pitchFamily="34" charset="0"/>
              </a:rPr>
              <a:t>). </a:t>
            </a:r>
          </a:p>
        </p:txBody>
      </p:sp>
      <p:sp>
        <p:nvSpPr>
          <p:cNvPr id="23575" name="Freeform 23574"/>
          <p:cNvSpPr/>
          <p:nvPr/>
        </p:nvSpPr>
        <p:spPr>
          <a:xfrm>
            <a:off x="7200901" y="3865563"/>
            <a:ext cx="550863" cy="1116012"/>
          </a:xfrm>
          <a:custGeom>
            <a:avLst/>
            <a:gdLst>
              <a:gd name="connsiteX0" fmla="*/ 349623 w 551329"/>
              <a:gd name="connsiteY0" fmla="*/ 0 h 1116106"/>
              <a:gd name="connsiteX1" fmla="*/ 551329 w 551329"/>
              <a:gd name="connsiteY1" fmla="*/ 80682 h 1116106"/>
              <a:gd name="connsiteX2" fmla="*/ 174811 w 551329"/>
              <a:gd name="connsiteY2" fmla="*/ 1116106 h 1116106"/>
              <a:gd name="connsiteX3" fmla="*/ 0 w 551329"/>
              <a:gd name="connsiteY3" fmla="*/ 1008529 h 1116106"/>
              <a:gd name="connsiteX4" fmla="*/ 349623 w 551329"/>
              <a:gd name="connsiteY4" fmla="*/ 0 h 111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29" h="1116106">
                <a:moveTo>
                  <a:pt x="349623" y="0"/>
                </a:moveTo>
                <a:lnTo>
                  <a:pt x="551329" y="80682"/>
                </a:lnTo>
                <a:lnTo>
                  <a:pt x="174811" y="1116106"/>
                </a:lnTo>
                <a:lnTo>
                  <a:pt x="0" y="1008529"/>
                </a:lnTo>
                <a:lnTo>
                  <a:pt x="349623" y="0"/>
                </a:lnTo>
                <a:close/>
              </a:path>
            </a:pathLst>
          </a:cu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pic>
        <p:nvPicPr>
          <p:cNvPr id="23576" name="Picture 11" descr="C:\Users\Novin Pendar\Desktop\nor dar memarii\New folder (2)\New Folder (2)\maydan sorkh\red square\photos\مراسم\رژه2008\4823-004-94C25E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1166" y="5160716"/>
            <a:ext cx="1527751" cy="1527751"/>
          </a:xfrm>
          <a:prstGeom prst="roundRect">
            <a:avLst>
              <a:gd name="adj" fmla="val 4167"/>
            </a:avLst>
          </a:prstGeom>
          <a:solidFill>
            <a:srgbClr val="FFFFFF"/>
          </a:solidFill>
          <a:ln w="76200" cap="sq">
            <a:solidFill>
              <a:schemeClr val="bg1">
                <a:lumMod val="50000"/>
                <a:lumOff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3577" name="Rectangle 23576"/>
          <p:cNvSpPr>
            <a:spLocks noChangeArrowheads="1"/>
          </p:cNvSpPr>
          <p:nvPr/>
        </p:nvSpPr>
        <p:spPr bwMode="auto">
          <a:xfrm>
            <a:off x="4662488" y="6323014"/>
            <a:ext cx="172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cs typeface="Tahoma" panose="020B060403050404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cs typeface="Tahoma" panose="020B060403050404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cs typeface="Tahoma" panose="020B060403050404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cs typeface="Tahoma" panose="020B0604030504040204" pitchFamily="34" charset="0"/>
              </a:defRPr>
            </a:lvl9pPr>
          </a:lstStyle>
          <a:p>
            <a:pPr algn="r" rtl="1" eaLnBrk="1" hangingPunct="1">
              <a:spcBef>
                <a:spcPct val="0"/>
              </a:spcBef>
              <a:buClrTx/>
              <a:buSzTx/>
              <a:buFontTx/>
              <a:buNone/>
            </a:pPr>
            <a:r>
              <a:rPr lang="fa-IR" altLang="en-US" b="1" dirty="0">
                <a:solidFill>
                  <a:srgbClr val="FF0000"/>
                </a:solidFill>
                <a:latin typeface="Garamond" panose="02020404030301010803" pitchFamily="18" charset="0"/>
                <a:cs typeface="Arial" panose="020B0604020202020204" pitchFamily="34" charset="0"/>
              </a:rPr>
              <a:t>8- محل سان و رژه </a:t>
            </a:r>
          </a:p>
        </p:txBody>
      </p:sp>
    </p:spTree>
    <p:extLst>
      <p:ext uri="{BB962C8B-B14F-4D97-AF65-F5344CB8AC3E}">
        <p14:creationId xmlns:p14="http://schemas.microsoft.com/office/powerpoint/2010/main" val="65978791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circle(in)">
                                      <p:cBhvr>
                                        <p:cTn id="14" dur="2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barn(inVertical)">
                                      <p:cBhvr>
                                        <p:cTn id="19" dur="500"/>
                                        <p:tgtEl>
                                          <p:spTgt spid="24">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30">
                                            <p:txEl>
                                              <p:pRg st="0" end="0"/>
                                            </p:txEl>
                                          </p:spTgt>
                                        </p:tgtEl>
                                        <p:attrNameLst>
                                          <p:attrName>style.visibility</p:attrName>
                                        </p:attrNameLst>
                                      </p:cBhvr>
                                      <p:to>
                                        <p:strVal val="visible"/>
                                      </p:to>
                                    </p:set>
                                    <p:animEffect transition="in" filter="barn(inVertical)">
                                      <p:cBhvr>
                                        <p:cTn id="36" dur="500"/>
                                        <p:tgtEl>
                                          <p:spTgt spid="30">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anim calcmode="lin" valueType="num">
                                      <p:cBhvr>
                                        <p:cTn id="42" dur="1000" fill="hold"/>
                                        <p:tgtEl>
                                          <p:spTgt spid="31"/>
                                        </p:tgtEl>
                                        <p:attrNameLst>
                                          <p:attrName>ppt_x</p:attrName>
                                        </p:attrNameLst>
                                      </p:cBhvr>
                                      <p:tavLst>
                                        <p:tav tm="0">
                                          <p:val>
                                            <p:strVal val="#ppt_x"/>
                                          </p:val>
                                        </p:tav>
                                        <p:tav tm="100000">
                                          <p:val>
                                            <p:strVal val="#ppt_x"/>
                                          </p:val>
                                        </p:tav>
                                      </p:tavLst>
                                    </p:anim>
                                    <p:anim calcmode="lin" valueType="num">
                                      <p:cBhvr>
                                        <p:cTn id="4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23558"/>
                                        </p:tgtEl>
                                        <p:attrNameLst>
                                          <p:attrName>style.visibility</p:attrName>
                                        </p:attrNameLst>
                                      </p:cBhvr>
                                      <p:to>
                                        <p:strVal val="visible"/>
                                      </p:to>
                                    </p:set>
                                    <p:animEffect transition="in" filter="circle(in)">
                                      <p:cBhvr>
                                        <p:cTn id="48" dur="2000"/>
                                        <p:tgtEl>
                                          <p:spTgt spid="235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3553"/>
                                        </p:tgtEl>
                                        <p:attrNameLst>
                                          <p:attrName>style.visibility</p:attrName>
                                        </p:attrNameLst>
                                      </p:cBhvr>
                                      <p:to>
                                        <p:strVal val="visible"/>
                                      </p:to>
                                    </p:set>
                                    <p:animEffect transition="in" filter="barn(inVertical)">
                                      <p:cBhvr>
                                        <p:cTn id="53" dur="500"/>
                                        <p:tgtEl>
                                          <p:spTgt spid="2355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6" presetClass="entr" presetSubtype="16"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circle(in)">
                                      <p:cBhvr>
                                        <p:cTn id="65" dur="2000"/>
                                        <p:tgtEl>
                                          <p:spTgt spid="4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nodeType="clickEffect">
                                  <p:stCondLst>
                                    <p:cond delay="0"/>
                                  </p:stCondLst>
                                  <p:childTnLst>
                                    <p:set>
                                      <p:cBhvr>
                                        <p:cTn id="69" dur="1" fill="hold">
                                          <p:stCondLst>
                                            <p:cond delay="0"/>
                                          </p:stCondLst>
                                        </p:cTn>
                                        <p:tgtEl>
                                          <p:spTgt spid="23562">
                                            <p:txEl>
                                              <p:pRg st="0" end="0"/>
                                            </p:txEl>
                                          </p:spTgt>
                                        </p:tgtEl>
                                        <p:attrNameLst>
                                          <p:attrName>style.visibility</p:attrName>
                                        </p:attrNameLst>
                                      </p:cBhvr>
                                      <p:to>
                                        <p:strVal val="visible"/>
                                      </p:to>
                                    </p:set>
                                    <p:animEffect transition="in" filter="barn(inVertical)">
                                      <p:cBhvr>
                                        <p:cTn id="70" dur="500"/>
                                        <p:tgtEl>
                                          <p:spTgt spid="23562">
                                            <p:txEl>
                                              <p:pRg st="0" end="0"/>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2"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1000"/>
                                        <p:tgtEl>
                                          <p:spTgt spid="50"/>
                                        </p:tgtEl>
                                      </p:cBhvr>
                                    </p:animEffect>
                                    <p:anim calcmode="lin" valueType="num">
                                      <p:cBhvr>
                                        <p:cTn id="76" dur="1000" fill="hold"/>
                                        <p:tgtEl>
                                          <p:spTgt spid="50"/>
                                        </p:tgtEl>
                                        <p:attrNameLst>
                                          <p:attrName>ppt_x</p:attrName>
                                        </p:attrNameLst>
                                      </p:cBhvr>
                                      <p:tavLst>
                                        <p:tav tm="0">
                                          <p:val>
                                            <p:strVal val="#ppt_x"/>
                                          </p:val>
                                        </p:tav>
                                        <p:tav tm="100000">
                                          <p:val>
                                            <p:strVal val="#ppt_x"/>
                                          </p:val>
                                        </p:tav>
                                      </p:tavLst>
                                    </p:anim>
                                    <p:anim calcmode="lin" valueType="num">
                                      <p:cBhvr>
                                        <p:cTn id="7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6" presetClass="entr" presetSubtype="16" fill="hold"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circle(in)">
                                      <p:cBhvr>
                                        <p:cTn id="82" dur="2000"/>
                                        <p:tgtEl>
                                          <p:spTgt spid="4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3567">
                                            <p:txEl>
                                              <p:pRg st="0" end="0"/>
                                            </p:txEl>
                                          </p:spTgt>
                                        </p:tgtEl>
                                        <p:attrNameLst>
                                          <p:attrName>style.visibility</p:attrName>
                                        </p:attrNameLst>
                                      </p:cBhvr>
                                      <p:to>
                                        <p:strVal val="visible"/>
                                      </p:to>
                                    </p:set>
                                    <p:animEffect transition="in" filter="barn(inVertical)">
                                      <p:cBhvr>
                                        <p:cTn id="87" dur="500"/>
                                        <p:tgtEl>
                                          <p:spTgt spid="23567">
                                            <p:txEl>
                                              <p:pRg st="0" end="0"/>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2" presetClass="entr" presetSubtype="0" fill="hold" nodeType="clickEffect">
                                  <p:stCondLst>
                                    <p:cond delay="0"/>
                                  </p:stCondLst>
                                  <p:childTnLst>
                                    <p:set>
                                      <p:cBhvr>
                                        <p:cTn id="91" dur="1" fill="hold">
                                          <p:stCondLst>
                                            <p:cond delay="0"/>
                                          </p:stCondLst>
                                        </p:cTn>
                                        <p:tgtEl>
                                          <p:spTgt spid="23568"/>
                                        </p:tgtEl>
                                        <p:attrNameLst>
                                          <p:attrName>style.visibility</p:attrName>
                                        </p:attrNameLst>
                                      </p:cBhvr>
                                      <p:to>
                                        <p:strVal val="visible"/>
                                      </p:to>
                                    </p:set>
                                    <p:animEffect transition="in" filter="fade">
                                      <p:cBhvr>
                                        <p:cTn id="92" dur="1000"/>
                                        <p:tgtEl>
                                          <p:spTgt spid="23568"/>
                                        </p:tgtEl>
                                      </p:cBhvr>
                                    </p:animEffect>
                                    <p:anim calcmode="lin" valueType="num">
                                      <p:cBhvr>
                                        <p:cTn id="93" dur="1000" fill="hold"/>
                                        <p:tgtEl>
                                          <p:spTgt spid="23568"/>
                                        </p:tgtEl>
                                        <p:attrNameLst>
                                          <p:attrName>ppt_x</p:attrName>
                                        </p:attrNameLst>
                                      </p:cBhvr>
                                      <p:tavLst>
                                        <p:tav tm="0">
                                          <p:val>
                                            <p:strVal val="#ppt_x"/>
                                          </p:val>
                                        </p:tav>
                                        <p:tav tm="100000">
                                          <p:val>
                                            <p:strVal val="#ppt_x"/>
                                          </p:val>
                                        </p:tav>
                                      </p:tavLst>
                                    </p:anim>
                                    <p:anim calcmode="lin" valueType="num">
                                      <p:cBhvr>
                                        <p:cTn id="94" dur="1000" fill="hold"/>
                                        <p:tgtEl>
                                          <p:spTgt spid="23568"/>
                                        </p:tgtEl>
                                        <p:attrNameLst>
                                          <p:attrName>ppt_y</p:attrName>
                                        </p:attrNameLst>
                                      </p:cBhvr>
                                      <p:tavLst>
                                        <p:tav tm="0">
                                          <p:val>
                                            <p:strVal val="#ppt_y+.1"/>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42" presetClass="entr" presetSubtype="0" fill="hold" nodeType="click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1000"/>
                                        <p:tgtEl>
                                          <p:spTgt spid="54"/>
                                        </p:tgtEl>
                                      </p:cBhvr>
                                    </p:animEffect>
                                    <p:anim calcmode="lin" valueType="num">
                                      <p:cBhvr>
                                        <p:cTn id="100" dur="1000" fill="hold"/>
                                        <p:tgtEl>
                                          <p:spTgt spid="54"/>
                                        </p:tgtEl>
                                        <p:attrNameLst>
                                          <p:attrName>ppt_x</p:attrName>
                                        </p:attrNameLst>
                                      </p:cBhvr>
                                      <p:tavLst>
                                        <p:tav tm="0">
                                          <p:val>
                                            <p:strVal val="#ppt_x"/>
                                          </p:val>
                                        </p:tav>
                                        <p:tav tm="100000">
                                          <p:val>
                                            <p:strVal val="#ppt_x"/>
                                          </p:val>
                                        </p:tav>
                                      </p:tavLst>
                                    </p:anim>
                                    <p:anim calcmode="lin" valueType="num">
                                      <p:cBhvr>
                                        <p:cTn id="10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6" presetClass="entr" presetSubtype="16" fill="hold" nodeType="clickEffect">
                                  <p:stCondLst>
                                    <p:cond delay="0"/>
                                  </p:stCondLst>
                                  <p:childTnLst>
                                    <p:set>
                                      <p:cBhvr>
                                        <p:cTn id="105" dur="1" fill="hold">
                                          <p:stCondLst>
                                            <p:cond delay="0"/>
                                          </p:stCondLst>
                                        </p:cTn>
                                        <p:tgtEl>
                                          <p:spTgt spid="23569"/>
                                        </p:tgtEl>
                                        <p:attrNameLst>
                                          <p:attrName>style.visibility</p:attrName>
                                        </p:attrNameLst>
                                      </p:cBhvr>
                                      <p:to>
                                        <p:strVal val="visible"/>
                                      </p:to>
                                    </p:set>
                                    <p:animEffect transition="in" filter="circle(in)">
                                      <p:cBhvr>
                                        <p:cTn id="106" dur="2000"/>
                                        <p:tgtEl>
                                          <p:spTgt spid="23569"/>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23570"/>
                                        </p:tgtEl>
                                        <p:attrNameLst>
                                          <p:attrName>style.visibility</p:attrName>
                                        </p:attrNameLst>
                                      </p:cBhvr>
                                      <p:to>
                                        <p:strVal val="visible"/>
                                      </p:to>
                                    </p:set>
                                    <p:animEffect transition="in" filter="barn(inVertical)">
                                      <p:cBhvr>
                                        <p:cTn id="111" dur="500"/>
                                        <p:tgtEl>
                                          <p:spTgt spid="23570"/>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42" presetClass="entr" presetSubtype="0" fill="hold" nodeType="clickEffect">
                                  <p:stCondLst>
                                    <p:cond delay="0"/>
                                  </p:stCondLst>
                                  <p:childTnLst>
                                    <p:set>
                                      <p:cBhvr>
                                        <p:cTn id="115" dur="1" fill="hold">
                                          <p:stCondLst>
                                            <p:cond delay="0"/>
                                          </p:stCondLst>
                                        </p:cTn>
                                        <p:tgtEl>
                                          <p:spTgt spid="23573"/>
                                        </p:tgtEl>
                                        <p:attrNameLst>
                                          <p:attrName>style.visibility</p:attrName>
                                        </p:attrNameLst>
                                      </p:cBhvr>
                                      <p:to>
                                        <p:strVal val="visible"/>
                                      </p:to>
                                    </p:set>
                                    <p:animEffect transition="in" filter="fade">
                                      <p:cBhvr>
                                        <p:cTn id="116" dur="1000"/>
                                        <p:tgtEl>
                                          <p:spTgt spid="23573"/>
                                        </p:tgtEl>
                                      </p:cBhvr>
                                    </p:animEffect>
                                    <p:anim calcmode="lin" valueType="num">
                                      <p:cBhvr>
                                        <p:cTn id="117" dur="1000" fill="hold"/>
                                        <p:tgtEl>
                                          <p:spTgt spid="23573"/>
                                        </p:tgtEl>
                                        <p:attrNameLst>
                                          <p:attrName>ppt_x</p:attrName>
                                        </p:attrNameLst>
                                      </p:cBhvr>
                                      <p:tavLst>
                                        <p:tav tm="0">
                                          <p:val>
                                            <p:strVal val="#ppt_x"/>
                                          </p:val>
                                        </p:tav>
                                        <p:tav tm="100000">
                                          <p:val>
                                            <p:strVal val="#ppt_x"/>
                                          </p:val>
                                        </p:tav>
                                      </p:tavLst>
                                    </p:anim>
                                    <p:anim calcmode="lin" valueType="num">
                                      <p:cBhvr>
                                        <p:cTn id="118" dur="1000" fill="hold"/>
                                        <p:tgtEl>
                                          <p:spTgt spid="23573"/>
                                        </p:tgtEl>
                                        <p:attrNameLst>
                                          <p:attrName>ppt_y</p:attrName>
                                        </p:attrNameLst>
                                      </p:cBhvr>
                                      <p:tavLst>
                                        <p:tav tm="0">
                                          <p:val>
                                            <p:strVal val="#ppt_y+.1"/>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6" presetClass="entr" presetSubtype="16" fill="hold" nodeType="clickEffect">
                                  <p:stCondLst>
                                    <p:cond delay="0"/>
                                  </p:stCondLst>
                                  <p:childTnLst>
                                    <p:set>
                                      <p:cBhvr>
                                        <p:cTn id="122" dur="1" fill="hold">
                                          <p:stCondLst>
                                            <p:cond delay="0"/>
                                          </p:stCondLst>
                                        </p:cTn>
                                        <p:tgtEl>
                                          <p:spTgt spid="23571"/>
                                        </p:tgtEl>
                                        <p:attrNameLst>
                                          <p:attrName>style.visibility</p:attrName>
                                        </p:attrNameLst>
                                      </p:cBhvr>
                                      <p:to>
                                        <p:strVal val="visible"/>
                                      </p:to>
                                    </p:set>
                                    <p:animEffect transition="in" filter="circle(in)">
                                      <p:cBhvr>
                                        <p:cTn id="123" dur="2000"/>
                                        <p:tgtEl>
                                          <p:spTgt spid="23571"/>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23574"/>
                                        </p:tgtEl>
                                        <p:attrNameLst>
                                          <p:attrName>style.visibility</p:attrName>
                                        </p:attrNameLst>
                                      </p:cBhvr>
                                      <p:to>
                                        <p:strVal val="visible"/>
                                      </p:to>
                                    </p:set>
                                    <p:animEffect transition="in" filter="fade">
                                      <p:cBhvr>
                                        <p:cTn id="128" dur="500"/>
                                        <p:tgtEl>
                                          <p:spTgt spid="23574"/>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42" presetClass="entr" presetSubtype="0" fill="hold" nodeType="clickEffect">
                                  <p:stCondLst>
                                    <p:cond delay="0"/>
                                  </p:stCondLst>
                                  <p:childTnLst>
                                    <p:set>
                                      <p:cBhvr>
                                        <p:cTn id="132" dur="1" fill="hold">
                                          <p:stCondLst>
                                            <p:cond delay="0"/>
                                          </p:stCondLst>
                                        </p:cTn>
                                        <p:tgtEl>
                                          <p:spTgt spid="23575"/>
                                        </p:tgtEl>
                                        <p:attrNameLst>
                                          <p:attrName>style.visibility</p:attrName>
                                        </p:attrNameLst>
                                      </p:cBhvr>
                                      <p:to>
                                        <p:strVal val="visible"/>
                                      </p:to>
                                    </p:set>
                                    <p:animEffect transition="in" filter="fade">
                                      <p:cBhvr>
                                        <p:cTn id="133" dur="1000"/>
                                        <p:tgtEl>
                                          <p:spTgt spid="23575"/>
                                        </p:tgtEl>
                                      </p:cBhvr>
                                    </p:animEffect>
                                    <p:anim calcmode="lin" valueType="num">
                                      <p:cBhvr>
                                        <p:cTn id="134" dur="1000" fill="hold"/>
                                        <p:tgtEl>
                                          <p:spTgt spid="23575"/>
                                        </p:tgtEl>
                                        <p:attrNameLst>
                                          <p:attrName>ppt_x</p:attrName>
                                        </p:attrNameLst>
                                      </p:cBhvr>
                                      <p:tavLst>
                                        <p:tav tm="0">
                                          <p:val>
                                            <p:strVal val="#ppt_x"/>
                                          </p:val>
                                        </p:tav>
                                        <p:tav tm="100000">
                                          <p:val>
                                            <p:strVal val="#ppt_x"/>
                                          </p:val>
                                        </p:tav>
                                      </p:tavLst>
                                    </p:anim>
                                    <p:anim calcmode="lin" valueType="num">
                                      <p:cBhvr>
                                        <p:cTn id="135" dur="1000" fill="hold"/>
                                        <p:tgtEl>
                                          <p:spTgt spid="23575"/>
                                        </p:tgtEl>
                                        <p:attrNameLst>
                                          <p:attrName>ppt_y</p:attrName>
                                        </p:attrNameLst>
                                      </p:cBhvr>
                                      <p:tavLst>
                                        <p:tav tm="0">
                                          <p:val>
                                            <p:strVal val="#ppt_y+.1"/>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6" presetClass="entr" presetSubtype="16" fill="hold" nodeType="clickEffect">
                                  <p:stCondLst>
                                    <p:cond delay="0"/>
                                  </p:stCondLst>
                                  <p:childTnLst>
                                    <p:set>
                                      <p:cBhvr>
                                        <p:cTn id="139" dur="1" fill="hold">
                                          <p:stCondLst>
                                            <p:cond delay="0"/>
                                          </p:stCondLst>
                                        </p:cTn>
                                        <p:tgtEl>
                                          <p:spTgt spid="23576"/>
                                        </p:tgtEl>
                                        <p:attrNameLst>
                                          <p:attrName>style.visibility</p:attrName>
                                        </p:attrNameLst>
                                      </p:cBhvr>
                                      <p:to>
                                        <p:strVal val="visible"/>
                                      </p:to>
                                    </p:set>
                                    <p:animEffect transition="in" filter="circle(in)">
                                      <p:cBhvr>
                                        <p:cTn id="140" dur="2000"/>
                                        <p:tgtEl>
                                          <p:spTgt spid="2357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6" presetClass="entr" presetSubtype="21" fill="hold" nodeType="clickEffect">
                                  <p:stCondLst>
                                    <p:cond delay="0"/>
                                  </p:stCondLst>
                                  <p:childTnLst>
                                    <p:set>
                                      <p:cBhvr>
                                        <p:cTn id="144" dur="1" fill="hold">
                                          <p:stCondLst>
                                            <p:cond delay="0"/>
                                          </p:stCondLst>
                                        </p:cTn>
                                        <p:tgtEl>
                                          <p:spTgt spid="23577">
                                            <p:txEl>
                                              <p:pRg st="0" end="0"/>
                                            </p:txEl>
                                          </p:spTgt>
                                        </p:tgtEl>
                                        <p:attrNameLst>
                                          <p:attrName>style.visibility</p:attrName>
                                        </p:attrNameLst>
                                      </p:cBhvr>
                                      <p:to>
                                        <p:strVal val="visible"/>
                                      </p:to>
                                    </p:set>
                                    <p:animEffect transition="in" filter="barn(inVertical)">
                                      <p:cBhvr>
                                        <p:cTn id="145" dur="500"/>
                                        <p:tgtEl>
                                          <p:spTgt spid="23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p:bldP spid="23570" grpId="0"/>
      <p:bldP spid="235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lgn="ctr" eaLnBrk="1" hangingPunct="1"/>
            <a:r>
              <a:rPr lang="fa-IR" altLang="en-US" dirty="0" smtClean="0"/>
              <a:t>دید پرنده میدان</a:t>
            </a:r>
          </a:p>
        </p:txBody>
      </p:sp>
      <p:sp>
        <p:nvSpPr>
          <p:cNvPr id="13315" name="Content Placeholder 1"/>
          <p:cNvSpPr>
            <a:spLocks noGrp="1"/>
          </p:cNvSpPr>
          <p:nvPr>
            <p:ph idx="1"/>
          </p:nvPr>
        </p:nvSpPr>
        <p:spPr/>
        <p:txBody>
          <a:bodyPr/>
          <a:lstStyle/>
          <a:p>
            <a:pPr marL="0" indent="0"/>
            <a:endParaRPr lang="fa-IR" altLang="en-US" smtClean="0"/>
          </a:p>
        </p:txBody>
      </p:sp>
      <p:pic>
        <p:nvPicPr>
          <p:cNvPr id="25603" name="Picture 3" descr="C:\Users\Novin Pendar\Desktop\nor dar memarii\New folder (2)\New Folder (2)\maydan sorkh\red square\photos\دید پرنده\84883-004-ACA9F3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752601"/>
            <a:ext cx="6754506" cy="45316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43499448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additive="base">
                                        <p:cTn id="7" dur="500" fill="hold"/>
                                        <p:tgtEl>
                                          <p:spTgt spid="25603"/>
                                        </p:tgtEl>
                                        <p:attrNameLst>
                                          <p:attrName>ppt_x</p:attrName>
                                        </p:attrNameLst>
                                      </p:cBhvr>
                                      <p:tavLst>
                                        <p:tav tm="0">
                                          <p:val>
                                            <p:strVal val="#ppt_x"/>
                                          </p:val>
                                        </p:tav>
                                        <p:tav tm="100000">
                                          <p:val>
                                            <p:strVal val="#ppt_x"/>
                                          </p:val>
                                        </p:tav>
                                      </p:tavLst>
                                    </p:anim>
                                    <p:anim calcmode="lin" valueType="num">
                                      <p:cBhvr additive="base">
                                        <p:cTn id="8" dur="500" fill="hold"/>
                                        <p:tgtEl>
                                          <p:spTgt spid="25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p:txBody>
          <a:bodyPr/>
          <a:lstStyle/>
          <a:p>
            <a:pPr eaLnBrk="1" hangingPunct="1"/>
            <a:r>
              <a:rPr lang="fa-IR" altLang="en-US" dirty="0" smtClean="0"/>
              <a:t>کاخ کرملین </a:t>
            </a:r>
          </a:p>
        </p:txBody>
      </p:sp>
      <p:sp>
        <p:nvSpPr>
          <p:cNvPr id="14339" name="Content Placeholder 1"/>
          <p:cNvSpPr>
            <a:spLocks noGrp="1"/>
          </p:cNvSpPr>
          <p:nvPr>
            <p:ph idx="1"/>
          </p:nvPr>
        </p:nvSpPr>
        <p:spPr>
          <a:xfrm>
            <a:off x="5943600" y="2020888"/>
            <a:ext cx="4267200" cy="4379912"/>
          </a:xfrm>
        </p:spPr>
        <p:txBody>
          <a:bodyPr/>
          <a:lstStyle/>
          <a:p>
            <a:pPr marL="0" indent="0" algn="just" rtl="1">
              <a:lnSpc>
                <a:spcPct val="80000"/>
              </a:lnSpc>
            </a:pPr>
            <a:r>
              <a:rPr lang="fa-IR" altLang="en-US" sz="1400" dirty="0"/>
              <a:t>کاخ کرملین یکی از زیباترین کاخ های سلطنتی موجود در جهان است که در کشور روسیه واقع است هسته مرکزی شهر مسکو ارگ یا کرملین آن است که در قرن پانزدهم در کرانه شمالی رود مسکو ساخته شد و شامل تعدادی کاخ و کلیسا است. کاخ کرملین که می توان آنرا مروارید معماری و یادبود تاریخی روسیه معاصر نامید، از چهار قصر، چهار کلیسا و دیوار کرملین به همراه برج‌های کرملین تشکیل یافته ‌است. از این کاخ به منظور اسکان رئیس جمهور روسیه مورد استفاده قرار می‌گیرد</a:t>
            </a:r>
            <a:r>
              <a:rPr lang="en-US" altLang="en-US" sz="1400" dirty="0">
                <a:cs typeface="Tahoma" panose="020B0604030504040204" pitchFamily="34" charset="0"/>
              </a:rPr>
              <a:t>.</a:t>
            </a:r>
          </a:p>
          <a:p>
            <a:pPr marL="0" indent="0" algn="just" rtl="1">
              <a:lnSpc>
                <a:spcPct val="80000"/>
              </a:lnSpc>
            </a:pPr>
            <a:r>
              <a:rPr lang="fa-IR" altLang="en-US" sz="1400" dirty="0"/>
              <a:t>دیوارهای کرملین و برج‌ها در طی سال‌های ۱۴۸۵ تا ۱۴۹۵ توسط استادان ایتالیائی ساخته شدند. زوایای ناهماهنگ مثلثی شکل دیوار کرملین محوطه‌ای به مساحت ۲۷۵۰۰۰ متر مربع (۶۸ جریب) را در بر می‌گیرد. طول کلی این دیوار ۲۲۳۵ متر (۲۴۴۴ یارد) است ولی ارتفاع آن در جاهای مختلف و بسته به نوع زمین آن، از ۵ تا ۱۹ متر در نوسان است</a:t>
            </a:r>
            <a:r>
              <a:rPr lang="en-US" altLang="en-US" sz="1400" dirty="0">
                <a:cs typeface="Tahoma" panose="020B0604030504040204" pitchFamily="34" charset="0"/>
              </a:rPr>
              <a:t>. </a:t>
            </a:r>
            <a:r>
              <a:rPr lang="fa-IR" altLang="en-US" sz="1400" dirty="0"/>
              <a:t>ضخامت دیوار نیز بین ۵/۳ تا ۵/۶ متر است. کف پوش برخی تالارهای کاخ از پارکت است که از بیست نوع چوب های گوناگون درست شده است</a:t>
            </a:r>
          </a:p>
        </p:txBody>
      </p:sp>
      <p:pic>
        <p:nvPicPr>
          <p:cNvPr id="24579" name="Picture 3" descr="C:\Users\Novin Pendar\Desktop\nor dar memarii\New folder (2)\New Folder (2)\maydan sorkh\red square\photos\عناصر شاخص\کرملین\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4114800" cy="32448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33513972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59</TotalTime>
  <Words>1355</Words>
  <Application>Microsoft Office PowerPoint</Application>
  <PresentationFormat>Widescreen</PresentationFormat>
  <Paragraphs>50</Paragraphs>
  <Slides>39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B Elham</vt:lpstr>
      <vt:lpstr>B Titr</vt:lpstr>
      <vt:lpstr>Calibri</vt:lpstr>
      <vt:lpstr>Century Gothic</vt:lpstr>
      <vt:lpstr>Garamond</vt:lpstr>
      <vt:lpstr>Tahoma</vt:lpstr>
      <vt:lpstr>Wingdings 3</vt:lpstr>
      <vt:lpstr>Wisp</vt:lpstr>
      <vt:lpstr>میدان سرخ</vt:lpstr>
      <vt:lpstr>معرفی  میدان سرخ Red Square</vt:lpstr>
      <vt:lpstr>تاریخچه میدان سرخ</vt:lpstr>
      <vt:lpstr>PowerPoint Presentation</vt:lpstr>
      <vt:lpstr>PowerPoint Presentation</vt:lpstr>
      <vt:lpstr>موقعیت میدان</vt:lpstr>
      <vt:lpstr>عناصر اصلی مجاور میدان سرخ </vt:lpstr>
      <vt:lpstr>دید پرنده میدان</vt:lpstr>
      <vt:lpstr>کاخ کرملین </vt:lpstr>
      <vt:lpstr>PowerPoint Presentation</vt:lpstr>
      <vt:lpstr>کلیسای سنت بازیل</vt:lpstr>
      <vt:lpstr>مجسمه دیمیتری پوژارسکی و کوزما مینین</vt:lpstr>
      <vt:lpstr>مقبره ولادیمیر ایلیچ لنین</vt:lpstr>
      <vt:lpstr>موزه تاریخ روسیه</vt:lpstr>
      <vt:lpstr>قبر تعدادی از سران اتحاد جماهیر شوروی</vt:lpstr>
      <vt:lpstr>مرکز تجاری گوم (GUM). </vt:lpstr>
      <vt:lpstr>محل سان و رژه : </vt:lpstr>
      <vt:lpstr>جداره ها</vt:lpstr>
      <vt:lpstr>ورودی ها</vt:lpstr>
      <vt:lpstr>کف سازی</vt:lpstr>
      <vt:lpstr>مبلمان</vt:lpstr>
      <vt:lpstr>سیمای شبانه</vt:lpstr>
      <vt:lpstr>سیمای شبانه</vt:lpstr>
      <vt:lpstr>مقایسه حال با گذشته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میدان سرخ</dc:title>
  <dc:creator>AMIR PORZOUR</dc:creator>
  <cp:lastModifiedBy>peyman</cp:lastModifiedBy>
  <cp:revision>6</cp:revision>
  <dcterms:created xsi:type="dcterms:W3CDTF">2017-05-24T16:36:33Z</dcterms:created>
  <dcterms:modified xsi:type="dcterms:W3CDTF">2018-06-19T10:28:25Z</dcterms:modified>
</cp:coreProperties>
</file>