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112"/>
  </p:notesMasterIdLst>
  <p:sldIdLst>
    <p:sldId id="474" r:id="rId2"/>
    <p:sldId id="369" r:id="rId3"/>
    <p:sldId id="282" r:id="rId4"/>
    <p:sldId id="445" r:id="rId5"/>
    <p:sldId id="444" r:id="rId6"/>
    <p:sldId id="441" r:id="rId7"/>
    <p:sldId id="442" r:id="rId8"/>
    <p:sldId id="440" r:id="rId9"/>
    <p:sldId id="374" r:id="rId10"/>
    <p:sldId id="446" r:id="rId11"/>
    <p:sldId id="283" r:id="rId12"/>
    <p:sldId id="438" r:id="rId13"/>
    <p:sldId id="439" r:id="rId14"/>
    <p:sldId id="286" r:id="rId15"/>
    <p:sldId id="453" r:id="rId16"/>
    <p:sldId id="288" r:id="rId17"/>
    <p:sldId id="289" r:id="rId18"/>
    <p:sldId id="454" r:id="rId19"/>
    <p:sldId id="447" r:id="rId20"/>
    <p:sldId id="448" r:id="rId21"/>
    <p:sldId id="261" r:id="rId22"/>
    <p:sldId id="262" r:id="rId23"/>
    <p:sldId id="263" r:id="rId24"/>
    <p:sldId id="449" r:id="rId25"/>
    <p:sldId id="378" r:id="rId26"/>
    <p:sldId id="381" r:id="rId27"/>
    <p:sldId id="379" r:id="rId28"/>
    <p:sldId id="450" r:id="rId29"/>
    <p:sldId id="382" r:id="rId30"/>
    <p:sldId id="383" r:id="rId31"/>
    <p:sldId id="384" r:id="rId32"/>
    <p:sldId id="385" r:id="rId33"/>
    <p:sldId id="259" r:id="rId34"/>
    <p:sldId id="264" r:id="rId35"/>
    <p:sldId id="265" r:id="rId36"/>
    <p:sldId id="267" r:id="rId37"/>
    <p:sldId id="268" r:id="rId38"/>
    <p:sldId id="269" r:id="rId39"/>
    <p:sldId id="270" r:id="rId40"/>
    <p:sldId id="277" r:id="rId41"/>
    <p:sldId id="451" r:id="rId42"/>
    <p:sldId id="297" r:id="rId43"/>
    <p:sldId id="306" r:id="rId44"/>
    <p:sldId id="307" r:id="rId45"/>
    <p:sldId id="452" r:id="rId46"/>
    <p:sldId id="308" r:id="rId47"/>
    <p:sldId id="315" r:id="rId48"/>
    <p:sldId id="455" r:id="rId49"/>
    <p:sldId id="456" r:id="rId50"/>
    <p:sldId id="457" r:id="rId51"/>
    <p:sldId id="388" r:id="rId52"/>
    <p:sldId id="467" r:id="rId53"/>
    <p:sldId id="459" r:id="rId54"/>
    <p:sldId id="389" r:id="rId55"/>
    <p:sldId id="458" r:id="rId56"/>
    <p:sldId id="390" r:id="rId57"/>
    <p:sldId id="391" r:id="rId58"/>
    <p:sldId id="392" r:id="rId59"/>
    <p:sldId id="393" r:id="rId60"/>
    <p:sldId id="394" r:id="rId61"/>
    <p:sldId id="395" r:id="rId62"/>
    <p:sldId id="396" r:id="rId63"/>
    <p:sldId id="397" r:id="rId64"/>
    <p:sldId id="398" r:id="rId65"/>
    <p:sldId id="399" r:id="rId66"/>
    <p:sldId id="400" r:id="rId67"/>
    <p:sldId id="401" r:id="rId68"/>
    <p:sldId id="402" r:id="rId69"/>
    <p:sldId id="403" r:id="rId70"/>
    <p:sldId id="404" r:id="rId71"/>
    <p:sldId id="405" r:id="rId72"/>
    <p:sldId id="408" r:id="rId73"/>
    <p:sldId id="409" r:id="rId74"/>
    <p:sldId id="433" r:id="rId75"/>
    <p:sldId id="432" r:id="rId76"/>
    <p:sldId id="434" r:id="rId77"/>
    <p:sldId id="410" r:id="rId78"/>
    <p:sldId id="411" r:id="rId79"/>
    <p:sldId id="412" r:id="rId80"/>
    <p:sldId id="413" r:id="rId81"/>
    <p:sldId id="414" r:id="rId82"/>
    <p:sldId id="416" r:id="rId83"/>
    <p:sldId id="417" r:id="rId84"/>
    <p:sldId id="460" r:id="rId85"/>
    <p:sldId id="461" r:id="rId86"/>
    <p:sldId id="418" r:id="rId87"/>
    <p:sldId id="469" r:id="rId88"/>
    <p:sldId id="468" r:id="rId89"/>
    <p:sldId id="419" r:id="rId90"/>
    <p:sldId id="420" r:id="rId91"/>
    <p:sldId id="421" r:id="rId92"/>
    <p:sldId id="422" r:id="rId93"/>
    <p:sldId id="470" r:id="rId94"/>
    <p:sldId id="471" r:id="rId95"/>
    <p:sldId id="472" r:id="rId96"/>
    <p:sldId id="473" r:id="rId97"/>
    <p:sldId id="423" r:id="rId98"/>
    <p:sldId id="424" r:id="rId99"/>
    <p:sldId id="425" r:id="rId100"/>
    <p:sldId id="435" r:id="rId101"/>
    <p:sldId id="436" r:id="rId102"/>
    <p:sldId id="426" r:id="rId103"/>
    <p:sldId id="465" r:id="rId104"/>
    <p:sldId id="427" r:id="rId105"/>
    <p:sldId id="466" r:id="rId106"/>
    <p:sldId id="429" r:id="rId107"/>
    <p:sldId id="428" r:id="rId108"/>
    <p:sldId id="462" r:id="rId109"/>
    <p:sldId id="430" r:id="rId110"/>
    <p:sldId id="431" r:id="rId11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55" autoAdjust="0"/>
    <p:restoredTop sz="94660"/>
  </p:normalViewPr>
  <p:slideViewPr>
    <p:cSldViewPr>
      <p:cViewPr varScale="1">
        <p:scale>
          <a:sx n="84" d="100"/>
          <a:sy n="84" d="100"/>
        </p:scale>
        <p:origin x="1572"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9D2E83-8576-41DD-9B02-03635AD73EE8}" type="datetimeFigureOut">
              <a:rPr lang="en-US" smtClean="0"/>
              <a:pPr/>
              <a:t>6/21/2018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443F89-6245-4C43-BB07-21F66100A9EB}" type="slidenum">
              <a:rPr lang="en-US" smtClean="0"/>
              <a:pPr/>
              <a:t>‹#›</a:t>
            </a:fld>
            <a:endParaRPr lang="en-US"/>
          </a:p>
        </p:txBody>
      </p:sp>
    </p:spTree>
    <p:extLst>
      <p:ext uri="{BB962C8B-B14F-4D97-AF65-F5344CB8AC3E}">
        <p14:creationId xmlns:p14="http://schemas.microsoft.com/office/powerpoint/2010/main" val="2893726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443F89-6245-4C43-BB07-21F66100A9EB}" type="slidenum">
              <a:rPr lang="en-US" smtClean="0"/>
              <a:pPr/>
              <a:t>28</a:t>
            </a:fld>
            <a:endParaRPr lang="en-US"/>
          </a:p>
        </p:txBody>
      </p:sp>
    </p:spTree>
    <p:extLst>
      <p:ext uri="{BB962C8B-B14F-4D97-AF65-F5344CB8AC3E}">
        <p14:creationId xmlns:p14="http://schemas.microsoft.com/office/powerpoint/2010/main" val="1502745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443F89-6245-4C43-BB07-21F66100A9EB}" type="slidenum">
              <a:rPr lang="en-US" smtClean="0"/>
              <a:pPr/>
              <a:t>65</a:t>
            </a:fld>
            <a:endParaRPr lang="en-US"/>
          </a:p>
        </p:txBody>
      </p:sp>
    </p:spTree>
    <p:extLst>
      <p:ext uri="{BB962C8B-B14F-4D97-AF65-F5344CB8AC3E}">
        <p14:creationId xmlns:p14="http://schemas.microsoft.com/office/powerpoint/2010/main" val="2102702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C443F89-6245-4C43-BB07-21F66100A9EB}" type="slidenum">
              <a:rPr lang="en-US" smtClean="0"/>
              <a:pPr/>
              <a:t>91</a:t>
            </a:fld>
            <a:endParaRPr lang="en-US"/>
          </a:p>
        </p:txBody>
      </p:sp>
    </p:spTree>
    <p:extLst>
      <p:ext uri="{BB962C8B-B14F-4D97-AF65-F5344CB8AC3E}">
        <p14:creationId xmlns:p14="http://schemas.microsoft.com/office/powerpoint/2010/main" val="3787833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pPr>
              <a:defRPr/>
            </a:pPr>
            <a:fld id="{37C5B848-C3A8-42FA-A4AB-4BC0F306EE00}" type="datetimeFigureOut">
              <a:rPr lang="en-US" smtClean="0"/>
              <a:pPr>
                <a:defRPr/>
              </a:pPr>
              <a:t>6/21/2018</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defRPr/>
            </a:pPr>
            <a:fld id="{7F834C69-87A1-40C8-ABA7-CA2EBBC549FB}" type="slidenum">
              <a:rPr lang="en-US" smtClean="0"/>
              <a:pPr>
                <a:defRPr/>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94952B63-AE27-4375-B7B9-542EBF053C76}" type="datetimeFigureOut">
              <a:rPr lang="en-US" smtClean="0"/>
              <a:pPr>
                <a:defRPr/>
              </a:pPr>
              <a:t>6/21/2018</a:t>
            </a:fld>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pPr>
              <a:defRPr/>
            </a:pPr>
            <a:fld id="{54E31BD3-60C0-4270-AA30-EFF861066DB6}"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AC9281A0-732C-4550-88E5-32D1971502AB}" type="datetimeFigureOut">
              <a:rPr lang="en-US" smtClean="0"/>
              <a:pPr>
                <a:defRPr/>
              </a:pPr>
              <a:t>6/21/2018</a:t>
            </a:fld>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pPr>
              <a:defRPr/>
            </a:pPr>
            <a:fld id="{BFE06407-39F0-4F47-A0DC-E0FFFC38EA64}"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E70114C-2753-43B8-94B9-E4B0F0A70FDC}" type="datetimeFigureOut">
              <a:rPr lang="en-US" smtClean="0"/>
              <a:pPr>
                <a:defRPr/>
              </a:pPr>
              <a:t>6/21/2018</a:t>
            </a:fld>
            <a:endParaRPr lang="en-US"/>
          </a:p>
        </p:txBody>
      </p:sp>
      <p:sp>
        <p:nvSpPr>
          <p:cNvPr id="5" name="Footer Placeholder 4"/>
          <p:cNvSpPr>
            <a:spLocks noGrp="1"/>
          </p:cNvSpPr>
          <p:nvPr>
            <p:ph type="ftr" sz="quarter" idx="11"/>
          </p:nvPr>
        </p:nvSpPr>
        <p:spPr/>
        <p:txBody>
          <a:bodyPr/>
          <a:lstStyle>
            <a:extLst/>
          </a:lstStyle>
          <a:p>
            <a:pPr>
              <a:defRPr/>
            </a:pPr>
            <a:endParaRPr lang="en-US"/>
          </a:p>
        </p:txBody>
      </p:sp>
      <p:sp>
        <p:nvSpPr>
          <p:cNvPr id="6" name="Slide Number Placeholder 5"/>
          <p:cNvSpPr>
            <a:spLocks noGrp="1"/>
          </p:cNvSpPr>
          <p:nvPr>
            <p:ph type="sldNum" sz="quarter" idx="12"/>
          </p:nvPr>
        </p:nvSpPr>
        <p:spPr/>
        <p:txBody>
          <a:bodyPr/>
          <a:lstStyle>
            <a:extLst/>
          </a:lstStyle>
          <a:p>
            <a:pPr>
              <a:defRPr/>
            </a:pPr>
            <a:fld id="{C2147605-4BB4-48D1-9A40-A789B16EFBB8}"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pPr>
              <a:defRPr/>
            </a:pPr>
            <a:fld id="{43FFF8D2-2FFB-44F1-BE6D-13D8ED0897DA}" type="datetimeFigureOut">
              <a:rPr lang="en-US" smtClean="0"/>
              <a:pPr>
                <a:defRPr/>
              </a:pPr>
              <a:t>6/21/2018</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pPr>
              <a:defRPr/>
            </a:pPr>
            <a:fld id="{A4B65A92-DD0D-4353-9148-0910FABDF971}" type="slidenum">
              <a:rPr lang="en-US" smtClean="0"/>
              <a:pPr>
                <a:defRPr/>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0DCE08A0-C1AE-4A0B-ADD5-86BB0B882212}" type="datetimeFigureOut">
              <a:rPr lang="en-US" smtClean="0"/>
              <a:pPr>
                <a:defRPr/>
              </a:pPr>
              <a:t>6/21/2018</a:t>
            </a:fld>
            <a:endParaRPr lang="en-US"/>
          </a:p>
        </p:txBody>
      </p:sp>
      <p:sp>
        <p:nvSpPr>
          <p:cNvPr id="6" name="Footer Placeholder 5"/>
          <p:cNvSpPr>
            <a:spLocks noGrp="1"/>
          </p:cNvSpPr>
          <p:nvPr>
            <p:ph type="ftr" sz="quarter" idx="11"/>
          </p:nvPr>
        </p:nvSpPr>
        <p:spPr/>
        <p:txBody>
          <a:bodyPr/>
          <a:lstStyle>
            <a:extLst/>
          </a:lstStyle>
          <a:p>
            <a:pPr>
              <a:defRPr/>
            </a:pPr>
            <a:endParaRPr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pPr>
              <a:defRPr/>
            </a:pPr>
            <a:fld id="{7392FDAC-53DA-4C1E-9E62-BC5E556A5E15}" type="slidenum">
              <a:rPr lang="en-US" smtClean="0"/>
              <a:pPr>
                <a:defRPr/>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451B51EA-6D7E-4DD8-964F-4F8E117ED7F7}" type="datetimeFigureOut">
              <a:rPr lang="en-US" smtClean="0"/>
              <a:pPr>
                <a:defRPr/>
              </a:pPr>
              <a:t>6/21/2018</a:t>
            </a:fld>
            <a:endParaRPr lang="en-US"/>
          </a:p>
        </p:txBody>
      </p:sp>
      <p:sp>
        <p:nvSpPr>
          <p:cNvPr id="8" name="Footer Placeholder 7"/>
          <p:cNvSpPr>
            <a:spLocks noGrp="1"/>
          </p:cNvSpPr>
          <p:nvPr>
            <p:ph type="ftr" sz="quarter" idx="11"/>
          </p:nvPr>
        </p:nvSpPr>
        <p:spPr/>
        <p:txBody>
          <a:bodyPr/>
          <a:lstStyle>
            <a:extLst/>
          </a:lstStyle>
          <a:p>
            <a:pPr>
              <a:defRPr/>
            </a:pPr>
            <a:endParaRPr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pPr>
              <a:defRPr/>
            </a:pPr>
            <a:fld id="{34DDAF14-2D93-4F1A-B5DC-FA7D3D252DC1}"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B5353716-2C27-45AF-B13E-4016770B7012}" type="datetimeFigureOut">
              <a:rPr lang="en-US" smtClean="0"/>
              <a:pPr>
                <a:defRPr/>
              </a:pPr>
              <a:t>6/21/2018</a:t>
            </a:fld>
            <a:endParaRPr lang="en-US"/>
          </a:p>
        </p:txBody>
      </p:sp>
      <p:sp>
        <p:nvSpPr>
          <p:cNvPr id="4" name="Footer Placeholder 3"/>
          <p:cNvSpPr>
            <a:spLocks noGrp="1"/>
          </p:cNvSpPr>
          <p:nvPr>
            <p:ph type="ftr" sz="quarter" idx="11"/>
          </p:nvPr>
        </p:nvSpPr>
        <p:spPr/>
        <p:txBody>
          <a:bodyPr/>
          <a:lstStyle>
            <a:extLst/>
          </a:lstStyle>
          <a:p>
            <a:pPr>
              <a:defRPr/>
            </a:pPr>
            <a:endParaRPr lang="en-US"/>
          </a:p>
        </p:txBody>
      </p:sp>
      <p:sp>
        <p:nvSpPr>
          <p:cNvPr id="5" name="Slide Number Placeholder 4"/>
          <p:cNvSpPr>
            <a:spLocks noGrp="1"/>
          </p:cNvSpPr>
          <p:nvPr>
            <p:ph type="sldNum" sz="quarter" idx="12"/>
          </p:nvPr>
        </p:nvSpPr>
        <p:spPr/>
        <p:txBody>
          <a:bodyPr/>
          <a:lstStyle>
            <a:extLst/>
          </a:lstStyle>
          <a:p>
            <a:pPr>
              <a:defRPr/>
            </a:pPr>
            <a:fld id="{D2EE51E9-142C-42CA-BA6C-8AB84252F9E4}" type="slidenum">
              <a:rPr lang="en-US" smtClean="0"/>
              <a:pPr>
                <a:defRPr/>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pPr>
              <a:defRPr/>
            </a:pPr>
            <a:fld id="{0007DD0F-95FD-406F-92BB-3E739A337789}" type="datetimeFigureOut">
              <a:rPr lang="en-US" smtClean="0"/>
              <a:pPr>
                <a:defRPr/>
              </a:pPr>
              <a:t>6/21/2018</a:t>
            </a:fld>
            <a:endParaRPr lang="en-US"/>
          </a:p>
        </p:txBody>
      </p:sp>
      <p:sp>
        <p:nvSpPr>
          <p:cNvPr id="3" name="Footer Placeholder 2"/>
          <p:cNvSpPr>
            <a:spLocks noGrp="1"/>
          </p:cNvSpPr>
          <p:nvPr>
            <p:ph type="ftr" sz="quarter" idx="11"/>
          </p:nvPr>
        </p:nvSpPr>
        <p:spPr/>
        <p:txBody>
          <a:bodyPr/>
          <a:lstStyle>
            <a:extLst/>
          </a:lstStyle>
          <a:p>
            <a:pPr>
              <a:defRPr/>
            </a:pPr>
            <a:endParaRPr lang="en-US"/>
          </a:p>
        </p:txBody>
      </p:sp>
      <p:sp>
        <p:nvSpPr>
          <p:cNvPr id="4" name="Slide Number Placeholder 3"/>
          <p:cNvSpPr>
            <a:spLocks noGrp="1"/>
          </p:cNvSpPr>
          <p:nvPr>
            <p:ph type="sldNum" sz="quarter" idx="12"/>
          </p:nvPr>
        </p:nvSpPr>
        <p:spPr/>
        <p:txBody>
          <a:bodyPr/>
          <a:lstStyle>
            <a:extLst/>
          </a:lstStyle>
          <a:p>
            <a:pPr>
              <a:defRPr/>
            </a:pPr>
            <a:fld id="{AB876903-10E9-4155-A7A2-955BBF124E72}"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pPr>
              <a:defRPr/>
            </a:pPr>
            <a:fld id="{22F1657B-C502-4D6C-AFF1-9BC0ECF8B1B6}" type="datetimeFigureOut">
              <a:rPr lang="en-US" smtClean="0"/>
              <a:pPr>
                <a:defRPr/>
              </a:pPr>
              <a:t>6/21/2018</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pPr>
              <a:defRPr/>
            </a:pPr>
            <a:fld id="{CFDEA2A6-1C00-4B11-AE94-F16C59EEEF04}" type="slidenum">
              <a:rPr lang="en-US" smtClean="0"/>
              <a:pPr>
                <a:defRPr/>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pPr>
              <a:defRPr/>
            </a:pPr>
            <a:fld id="{6AE2F987-DEEC-4A30-80E6-F6E10321DD23}" type="datetimeFigureOut">
              <a:rPr lang="en-US" smtClean="0"/>
              <a:pPr>
                <a:defRPr/>
              </a:pPr>
              <a:t>6/21/2018</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pPr>
              <a:defRPr/>
            </a:pPr>
            <a:fld id="{51C4D0E8-4C3D-4D3B-B45C-151E8E139AE1}" type="slidenum">
              <a:rPr lang="en-US" smtClean="0"/>
              <a:pPr>
                <a:defRPr/>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pPr>
              <a:defRPr/>
            </a:pPr>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pPr>
              <a:defRPr/>
            </a:pPr>
            <a:fld id="{AFB908EF-9C1C-42B4-9068-05F481D09369}" type="datetimeFigureOut">
              <a:rPr lang="en-US" smtClean="0"/>
              <a:pPr>
                <a:defRPr/>
              </a:pPr>
              <a:t>6/21/2018</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pPr>
              <a:defRPr/>
            </a:pPr>
            <a:fld id="{E7EBAE92-4B63-49F0-ADCA-ED2BFB581E00}" type="slidenum">
              <a:rPr lang="en-US" smtClean="0"/>
              <a:pPr>
                <a:defRPr/>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10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www.pickcad.com/"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translate.google.com/translate?hl=fa&amp;sl=en&amp;tl=fa&amp;prev=_t&amp;u=http://en.wikipedia.org/wiki/Cincinnati,_Ohio"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translate.googleusercontent.com/translate_c?hl=en&amp;sl=en&amp;tl=fa&amp;u=http://en.wikipedia.org/wiki/File:WCAgridwork.jpg&amp;prev=hp&amp;rurl=translate.google.com&amp;usg=ALkJrhhgmpxk9z8dOZTi4tXBYEhoSw28Jg" TargetMode="Externa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http://translate.googleusercontent.com/translate_c?hl=en&amp;sl=en&amp;tl=fa&amp;u=http://en.wikipedia.org/wiki/File:Wexnercenter.jpg&amp;prev=hp&amp;rurl=translate.google.com&amp;usg=ALkJrhgWiXOKcap5SG5wwcFeoPihWCXSXQ"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pickcad.com/"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atlasy.ir/atlas/?attachment_id=900"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atlasy.ir/atlas/?attachment_id=1417" TargetMode="Externa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atlasy.ir/atlas/?attachment_id=1422"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atlasy.ir/atlas/?attachment_id=1421" TargetMode="External"/><Relationship Id="rId1" Type="http://schemas.openxmlformats.org/officeDocument/2006/relationships/slideLayout" Target="../slideLayouts/slideLayout4.xml"/><Relationship Id="rId5" Type="http://schemas.openxmlformats.org/officeDocument/2006/relationships/image" Target="../media/image60.jpeg"/><Relationship Id="rId4" Type="http://schemas.openxmlformats.org/officeDocument/2006/relationships/hyperlink" Target="http://www.atlasy.ir/atlas/?attachment_id=1419"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9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2" cstate="print">
            <a:biLevel thresh="50000"/>
          </a:blip>
          <a:tile tx="0" ty="0" sx="100000" sy="100000" flip="none" algn="tl"/>
        </a:blipFill>
        <a:effectLst/>
      </p:bgPr>
    </p:bg>
    <p:spTree>
      <p:nvGrpSpPr>
        <p:cNvPr id="1" name=""/>
        <p:cNvGrpSpPr/>
        <p:nvPr/>
      </p:nvGrpSpPr>
      <p:grpSpPr>
        <a:xfrm>
          <a:off x="0" y="0"/>
          <a:ext cx="0" cy="0"/>
          <a:chOff x="0" y="0"/>
          <a:chExt cx="0" cy="0"/>
        </a:xfrm>
      </p:grpSpPr>
      <p:sp>
        <p:nvSpPr>
          <p:cNvPr id="5" name="TextBox 4"/>
          <p:cNvSpPr txBox="1"/>
          <p:nvPr/>
        </p:nvSpPr>
        <p:spPr>
          <a:xfrm>
            <a:off x="1828800" y="228600"/>
            <a:ext cx="7086600" cy="2123658"/>
          </a:xfrm>
          <a:prstGeom prst="rect">
            <a:avLst/>
          </a:prstGeom>
          <a:noFill/>
        </p:spPr>
        <p:txBody>
          <a:bodyPr wrap="square" rtlCol="0">
            <a:spAutoFit/>
          </a:bodyPr>
          <a:lstStyle/>
          <a:p>
            <a:pPr algn="r"/>
            <a:r>
              <a:rPr lang="fa-IR" sz="4400" b="1" dirty="0" smtClean="0">
                <a:solidFill>
                  <a:schemeClr val="bg1"/>
                </a:solidFill>
              </a:rPr>
              <a:t>دیکانستراکشن </a:t>
            </a:r>
          </a:p>
          <a:p>
            <a:pPr algn="r"/>
            <a:r>
              <a:rPr lang="fa-IR" sz="4400" b="1" dirty="0" smtClean="0">
                <a:solidFill>
                  <a:schemeClr val="bg1"/>
                </a:solidFill>
              </a:rPr>
              <a:t> </a:t>
            </a:r>
          </a:p>
          <a:p>
            <a:pPr algn="r"/>
            <a:r>
              <a:rPr lang="fa-IR" sz="4400" b="1" dirty="0" smtClean="0">
                <a:solidFill>
                  <a:schemeClr val="bg1"/>
                </a:solidFill>
              </a:rPr>
              <a:t> </a:t>
            </a:r>
            <a:endParaRPr lang="en-US" sz="4400" b="1" dirty="0">
              <a:solidFill>
                <a:schemeClr val="bg1"/>
              </a:solidFill>
            </a:endParaRPr>
          </a:p>
        </p:txBody>
      </p:sp>
      <p:sp>
        <p:nvSpPr>
          <p:cNvPr id="8" name="Rectangle 7"/>
          <p:cNvSpPr/>
          <p:nvPr/>
        </p:nvSpPr>
        <p:spPr>
          <a:xfrm>
            <a:off x="152400" y="152400"/>
            <a:ext cx="914400" cy="5262979"/>
          </a:xfrm>
          <a:prstGeom prst="rect">
            <a:avLst/>
          </a:prstGeom>
        </p:spPr>
        <p:txBody>
          <a:bodyPr wrap="square">
            <a:spAutoFit/>
          </a:bodyPr>
          <a:lstStyle/>
          <a:p>
            <a:pPr>
              <a:defRPr/>
            </a:pPr>
            <a:r>
              <a:rPr lang="en-US" sz="2400" b="1" dirty="0" smtClean="0">
                <a:solidFill>
                  <a:srgbClr val="FFC000"/>
                </a:solidFill>
              </a:rPr>
              <a:t>D</a:t>
            </a:r>
          </a:p>
          <a:p>
            <a:pPr>
              <a:defRPr/>
            </a:pPr>
            <a:r>
              <a:rPr lang="en-US" sz="2400" b="1" dirty="0" smtClean="0">
                <a:solidFill>
                  <a:srgbClr val="FFC000"/>
                </a:solidFill>
              </a:rPr>
              <a:t>E</a:t>
            </a:r>
          </a:p>
          <a:p>
            <a:pPr>
              <a:defRPr/>
            </a:pPr>
            <a:r>
              <a:rPr lang="en-US" sz="2400" b="1" dirty="0" smtClean="0">
                <a:solidFill>
                  <a:srgbClr val="FFC000"/>
                </a:solidFill>
              </a:rPr>
              <a:t>C</a:t>
            </a:r>
          </a:p>
          <a:p>
            <a:pPr>
              <a:defRPr/>
            </a:pPr>
            <a:r>
              <a:rPr lang="en-US" sz="2400" b="1" dirty="0" smtClean="0">
                <a:solidFill>
                  <a:srgbClr val="FFC000"/>
                </a:solidFill>
              </a:rPr>
              <a:t>O</a:t>
            </a:r>
          </a:p>
          <a:p>
            <a:pPr>
              <a:defRPr/>
            </a:pPr>
            <a:r>
              <a:rPr lang="en-US" sz="2400" b="1" dirty="0" smtClean="0">
                <a:solidFill>
                  <a:srgbClr val="FFC000"/>
                </a:solidFill>
              </a:rPr>
              <a:t>N</a:t>
            </a:r>
          </a:p>
          <a:p>
            <a:pPr>
              <a:defRPr/>
            </a:pPr>
            <a:r>
              <a:rPr lang="en-US" sz="2400" b="1" dirty="0" smtClean="0">
                <a:solidFill>
                  <a:srgbClr val="FFC000"/>
                </a:solidFill>
              </a:rPr>
              <a:t>S</a:t>
            </a:r>
          </a:p>
          <a:p>
            <a:pPr>
              <a:defRPr/>
            </a:pPr>
            <a:r>
              <a:rPr lang="en-US" sz="2400" b="1" dirty="0" smtClean="0">
                <a:solidFill>
                  <a:srgbClr val="FFC000"/>
                </a:solidFill>
              </a:rPr>
              <a:t>T</a:t>
            </a:r>
          </a:p>
          <a:p>
            <a:pPr>
              <a:defRPr/>
            </a:pPr>
            <a:r>
              <a:rPr lang="en-US" sz="2400" b="1" dirty="0" smtClean="0">
                <a:solidFill>
                  <a:srgbClr val="FFC000"/>
                </a:solidFill>
              </a:rPr>
              <a:t>R</a:t>
            </a:r>
          </a:p>
          <a:p>
            <a:pPr>
              <a:defRPr/>
            </a:pPr>
            <a:r>
              <a:rPr lang="en-US" sz="2400" b="1" dirty="0" smtClean="0">
                <a:solidFill>
                  <a:srgbClr val="FFC000"/>
                </a:solidFill>
              </a:rPr>
              <a:t>U</a:t>
            </a:r>
          </a:p>
          <a:p>
            <a:pPr>
              <a:defRPr/>
            </a:pPr>
            <a:r>
              <a:rPr lang="en-US" sz="2400" b="1" dirty="0" smtClean="0">
                <a:solidFill>
                  <a:srgbClr val="FFC000"/>
                </a:solidFill>
              </a:rPr>
              <a:t>C</a:t>
            </a:r>
          </a:p>
          <a:p>
            <a:pPr>
              <a:defRPr/>
            </a:pPr>
            <a:r>
              <a:rPr lang="en-US" sz="2400" b="1" dirty="0" smtClean="0">
                <a:solidFill>
                  <a:srgbClr val="FFC000"/>
                </a:solidFill>
              </a:rPr>
              <a:t>T</a:t>
            </a:r>
          </a:p>
          <a:p>
            <a:pPr>
              <a:defRPr/>
            </a:pPr>
            <a:r>
              <a:rPr lang="en-US" sz="2400" b="1" dirty="0" smtClean="0">
                <a:solidFill>
                  <a:srgbClr val="FFC000"/>
                </a:solidFill>
              </a:rPr>
              <a:t>I</a:t>
            </a:r>
          </a:p>
          <a:p>
            <a:pPr>
              <a:defRPr/>
            </a:pPr>
            <a:r>
              <a:rPr lang="en-US" sz="2400" b="1" dirty="0" smtClean="0">
                <a:solidFill>
                  <a:srgbClr val="FFC000"/>
                </a:solidFill>
              </a:rPr>
              <a:t>O</a:t>
            </a:r>
          </a:p>
          <a:p>
            <a:pPr>
              <a:defRPr/>
            </a:pPr>
            <a:r>
              <a:rPr lang="en-US" sz="2400" b="1" dirty="0" smtClean="0">
                <a:solidFill>
                  <a:srgbClr val="FFC000"/>
                </a:solidFill>
              </a:rPr>
              <a:t>N</a:t>
            </a:r>
            <a:endParaRPr lang="en-US" sz="2400" b="1" dirty="0">
              <a:solidFill>
                <a:srgbClr val="FFC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876800" y="304800"/>
            <a:ext cx="4038600" cy="5715000"/>
          </a:xfrm>
        </p:spPr>
        <p:txBody>
          <a:bodyPr>
            <a:normAutofit/>
          </a:bodyPr>
          <a:lstStyle/>
          <a:p>
            <a:pPr algn="just" rtl="1"/>
            <a:r>
              <a:rPr lang="ar-SA" sz="2000" b="1" dirty="0" smtClean="0">
                <a:cs typeface="B Zar" pitchFamily="2" charset="-78"/>
              </a:rPr>
              <a:t>مكتب ديكانستراكشن، كه يكى از شاخه هاى مهم فلسفة پست مدرن محسوب مى شود، نقدى به بينش ساختارگرایی و همچنين تفكر مدرن است. مكتب ديكانستراكشن جزو زير مجموعه پسا ساختارگرايى هم محسوب مى شود. زيرا اكثر انديشمندان اين مكتب، پرورش يافتة د وره ساختارگرايى مى باشند. پساساختارگراها منطق گرايى افراطى ساختارى و افراط سا ختارگرايان در مورد سا ختار را مورد پرسش قرارمى دهند. پسا ساختارگراها معتقدند كه اهميت و پويايى زبان بايد درسيلان و ناپايدارى معناها جست وجو گردد ".</a:t>
            </a:r>
            <a:endParaRPr lang="ar-SA" sz="3200" b="1" dirty="0" smtClean="0">
              <a:cs typeface="B Zar" pitchFamily="2" charset="-78"/>
            </a:endParaRPr>
          </a:p>
          <a:p>
            <a:pPr algn="just" rtl="1"/>
            <a:endParaRPr lang="en-US" sz="2000" dirty="0"/>
          </a:p>
        </p:txBody>
      </p:sp>
      <p:pic>
        <p:nvPicPr>
          <p:cNvPr id="7" name="Picture 6"/>
          <p:cNvPicPr/>
          <p:nvPr/>
        </p:nvPicPr>
        <p:blipFill>
          <a:blip r:embed="rId2" cstate="print"/>
          <a:srcRect/>
          <a:stretch>
            <a:fillRect/>
          </a:stretch>
        </p:blipFill>
        <p:spPr bwMode="auto">
          <a:xfrm>
            <a:off x="304800" y="381000"/>
            <a:ext cx="4343400" cy="3505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33400"/>
            <a:ext cx="8229600" cy="5693866"/>
          </a:xfrm>
          <a:prstGeom prst="rect">
            <a:avLst/>
          </a:prstGeom>
        </p:spPr>
        <p:txBody>
          <a:bodyPr wrap="square">
            <a:spAutoFit/>
          </a:bodyPr>
          <a:lstStyle/>
          <a:p>
            <a:pPr algn="r"/>
            <a:r>
              <a:rPr lang="ar-SA" sz="2800" dirty="0" smtClean="0">
                <a:cs typeface="B Zar" pitchFamily="2" charset="-78"/>
              </a:rPr>
              <a:t>دانیل لیبسکیند آتیله معماری اش را در سال 1989 در بریلن تاسیس کرد وی در ابتدا برای مدتی به عنوان متخصص نظریه پردازی در ارتباط با حرکت دیکانستراکشن به عنوان علاقه شخصی اش در توسعه طراحی از طریق فلسفه و موسیقی مطرح بود . همین امر موجب تصمیم اخیر آکادمی هنر و ادبیات آمریکل جهت اعطای جایزه معماری به وی شد</a:t>
            </a:r>
            <a:r>
              <a:rPr lang="en-US" sz="2800" dirty="0" smtClean="0">
                <a:cs typeface="B Zar" pitchFamily="2" charset="-78"/>
              </a:rPr>
              <a:t> .</a:t>
            </a:r>
            <a:br>
              <a:rPr lang="en-US" sz="2800" dirty="0" smtClean="0">
                <a:cs typeface="B Zar" pitchFamily="2" charset="-78"/>
              </a:rPr>
            </a:br>
            <a:r>
              <a:rPr lang="ar-SA" sz="2800" dirty="0" smtClean="0">
                <a:cs typeface="B Zar" pitchFamily="2" charset="-78"/>
              </a:rPr>
              <a:t>با به هم پیوستن آلمان شرقی و غربی و فراهم آمدن فرصت های ساخت و سازکار حرفه ای لیبسکیند در برلین آغاز شد و بر این اساس طراح های شهری که هدف آنها الحاق ساختار قدیمی شهر با پیشترفت توسعه اقتصادی در برلین بود جهت طراحی و اجرا به او واگذار شد . اولین طرح مهم ساخته شده توسط لیبسکیند ، توسعه موزه برلین به موزه « جویس » بود</a:t>
            </a:r>
            <a:r>
              <a:rPr lang="en-US" sz="2800" dirty="0" smtClean="0">
                <a:cs typeface="B Zar" pitchFamily="2" charset="-78"/>
              </a:rPr>
              <a:t> . </a:t>
            </a:r>
            <a:r>
              <a:rPr lang="ar-SA" sz="2800" dirty="0" smtClean="0">
                <a:cs typeface="B Zar" pitchFamily="2" charset="-78"/>
              </a:rPr>
              <a:t>او اخیرا با 2 طرح خود که یکی توسعه بویلرهاووس به موزه آلبرت و ویکتوریا در لندن پیگیری موزه جنگ در شمال منچستر بود ، توانست در مسابقات طراحی این دو طرح در بریتانیا جایزه اول را ببرد</a:t>
            </a:r>
            <a:r>
              <a:rPr lang="en-US" sz="2800" dirty="0" smtClean="0"/>
              <a:t>  </a:t>
            </a:r>
            <a:endParaRPr lang="en-US" sz="2800"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G:\لیبسکیند\480px-ImperialWarMuseumNorth02Trim.jpgموزه جنگ امپریال منچستر انگلستان لیبسکیند.jpg"/>
          <p:cNvPicPr>
            <a:picLocks noChangeAspect="1" noChangeArrowheads="1"/>
          </p:cNvPicPr>
          <p:nvPr/>
        </p:nvPicPr>
        <p:blipFill>
          <a:blip r:embed="rId2" cstate="print"/>
          <a:srcRect/>
          <a:stretch>
            <a:fillRect/>
          </a:stretch>
        </p:blipFill>
        <p:spPr bwMode="auto">
          <a:xfrm>
            <a:off x="228600" y="0"/>
            <a:ext cx="4876800" cy="655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8003" name="Picture 3" descr="G:\لیبسکیند\799px-Imperial_War_Museum_2008cropped.jpgموزه جنگ امپریال منچستر انگلستان لیبسکیند.jpg"/>
          <p:cNvPicPr>
            <a:picLocks noChangeAspect="1" noChangeArrowheads="1"/>
          </p:cNvPicPr>
          <p:nvPr/>
        </p:nvPicPr>
        <p:blipFill>
          <a:blip r:embed="rId3" cstate="print"/>
          <a:srcRect/>
          <a:stretch>
            <a:fillRect/>
          </a:stretch>
        </p:blipFill>
        <p:spPr bwMode="auto">
          <a:xfrm>
            <a:off x="5105400" y="3581400"/>
            <a:ext cx="3855973" cy="2895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G:\لیبسکیند\800px-ImperialWarMuseumNorth01.jpgموزه جنگ امپریال منچستر انگلستان لیبسکیند.jpg"/>
          <p:cNvPicPr>
            <a:picLocks noChangeAspect="1" noChangeArrowheads="1"/>
          </p:cNvPicPr>
          <p:nvPr/>
        </p:nvPicPr>
        <p:blipFill>
          <a:blip r:embed="rId4" cstate="print"/>
          <a:srcRect/>
          <a:stretch>
            <a:fillRect/>
          </a:stretch>
        </p:blipFill>
        <p:spPr bwMode="auto">
          <a:xfrm>
            <a:off x="5181600" y="163880"/>
            <a:ext cx="3657600" cy="31065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ounded Rectangle 8"/>
          <p:cNvSpPr/>
          <p:nvPr/>
        </p:nvSpPr>
        <p:spPr>
          <a:xfrm>
            <a:off x="2819400" y="228600"/>
            <a:ext cx="1676400" cy="533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rPr>
              <a:t>موزه حنگ </a:t>
            </a:r>
          </a:p>
          <a:p>
            <a:pPr algn="ctr"/>
            <a:r>
              <a:rPr lang="fa-IR" dirty="0" smtClean="0">
                <a:solidFill>
                  <a:srgbClr val="FFC000"/>
                </a:solidFill>
              </a:rPr>
              <a:t>دانیل لیبسکند</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G:\لیبسکیند\موزه یهود\JewishMuseumBerlin.jpgموزه یهود برلین لیبسکیند.jpg"/>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sp>
        <p:nvSpPr>
          <p:cNvPr id="4" name="Rectangle 3"/>
          <p:cNvSpPr/>
          <p:nvPr/>
        </p:nvSpPr>
        <p:spPr>
          <a:xfrm>
            <a:off x="6781800" y="533400"/>
            <a:ext cx="1905000" cy="830997"/>
          </a:xfrm>
          <a:prstGeom prst="rect">
            <a:avLst/>
          </a:prstGeom>
        </p:spPr>
        <p:txBody>
          <a:bodyPr wrap="square">
            <a:spAutoFit/>
          </a:bodyPr>
          <a:lstStyle/>
          <a:p>
            <a:pPr algn="ctr"/>
            <a:r>
              <a:rPr lang="fa-IR" sz="2400" b="1" dirty="0" smtClean="0">
                <a:solidFill>
                  <a:srgbClr val="FFC000"/>
                </a:solidFill>
                <a:cs typeface="B Zar" pitchFamily="2" charset="-78"/>
              </a:rPr>
              <a:t>موزه یهود </a:t>
            </a:r>
          </a:p>
          <a:p>
            <a:pPr algn="ctr"/>
            <a:r>
              <a:rPr lang="fa-IR" sz="2400" b="1" dirty="0" smtClean="0">
                <a:solidFill>
                  <a:srgbClr val="FFC000"/>
                </a:solidFill>
                <a:cs typeface="B Zar" pitchFamily="2" charset="-78"/>
              </a:rPr>
              <a:t>دانیل لیبسکند</a:t>
            </a:r>
            <a:endParaRPr lang="en-US" sz="2400" b="1" dirty="0">
              <a:solidFill>
                <a:srgbClr val="FFC000"/>
              </a:solidFill>
              <a:cs typeface="B Zar" pitchFamily="2" charset="-78"/>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7200"/>
            <a:ext cx="7620000" cy="2554545"/>
          </a:xfrm>
          <a:prstGeom prst="rect">
            <a:avLst/>
          </a:prstGeom>
        </p:spPr>
        <p:txBody>
          <a:bodyPr wrap="square">
            <a:spAutoFit/>
          </a:bodyPr>
          <a:lstStyle/>
          <a:p>
            <a:pPr algn="just" rtl="1"/>
            <a:r>
              <a:rPr lang="ar-SA" sz="2000" dirty="0" smtClean="0">
                <a:cs typeface="B Zar" pitchFamily="2" charset="-78"/>
              </a:rPr>
              <a:t>محبوبیت نامعمول این موزه خالی ، بخشی به خاطر کشمکش گسترده و طولانی همگانی برای تاسیس و ساخت این نهاد است . البته عمدتا گواه بر شگرفی و قدرت معماری آن نیز هست . این بنا که طراحی آن را دانیل لیبسکیند بر عهده داشته ، با روکش فلزی و متجاوز از 350 پنجره با طرح های عجیب ، عمیقا منحصر به فرد و استثنایی است . ساختمان همچون دیواری رمیده و خیر کننده ، به شکل حصاری که گویی بر حسب مجموعه ای از قوانین کشف ناشدنی سر بر می آورد ، به شکلی به یاد ماندنی در عرض میدان «برلین » جایی که در واقع قبلا دیوار برلین قرار داشت ، پیچ و خم می خورد . درون آن حتی بیش از این چنین ویژگی هایی را در خود دارد . هر کس که از موزه بازدید می کند محال است که به این زودی ها آن را از یاد ببرد </a:t>
            </a:r>
            <a:endParaRPr lang="en-US" sz="2000" dirty="0">
              <a:cs typeface="B Zar" pitchFamily="2" charset="-78"/>
            </a:endParaRPr>
          </a:p>
        </p:txBody>
      </p:sp>
      <p:sp>
        <p:nvSpPr>
          <p:cNvPr id="3" name="Rectangle 2"/>
          <p:cNvSpPr/>
          <p:nvPr/>
        </p:nvSpPr>
        <p:spPr>
          <a:xfrm>
            <a:off x="762000" y="3124200"/>
            <a:ext cx="7391400" cy="1938992"/>
          </a:xfrm>
          <a:prstGeom prst="rect">
            <a:avLst/>
          </a:prstGeom>
        </p:spPr>
        <p:txBody>
          <a:bodyPr wrap="square">
            <a:spAutoFit/>
          </a:bodyPr>
          <a:lstStyle/>
          <a:p>
            <a:pPr algn="just" rtl="1"/>
            <a:r>
              <a:rPr lang="ar-SA" sz="2000" dirty="0" smtClean="0">
                <a:cs typeface="B Zar" pitchFamily="2" charset="-78"/>
              </a:rPr>
              <a:t>پلکانی پهن و تیره به سمت پایین به زیر زمین منتهی می گردد . دالان های شیبدار که کف انها از سنگ لوح است بازدید کننده را وا می دارد که یکی از سه مقصد نا شناخته ای را که در پیش رو دارد بر گزیند و یکی از اینها به سمت بالا که جایگاه اصلی پلکان عمودی دیگری است باریک میشود و به شکلی شگرف به سالن های خالی نمایشگاه موزه منتهی می گردد از دیگر ویژگی های لنا سقف های بلندو دیوار طولانی و عریان و سفید است زاویه ها نیز به نا گاه تند و تیز و تغییر می کنند پنجره ها ی اریب به شکلی غیر منتظره دیوار ها را می شکافند همه اینها جنون آساست </a:t>
            </a:r>
            <a:endParaRPr lang="en-US" sz="2000" dirty="0">
              <a:cs typeface="B Zar" pitchFamily="2" charset="-78"/>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G:\لیبسکیند\موزه یهود\JewishMuseumBerlinAerial.jpgموزه یهود برلین لیبسکیند.jpg"/>
          <p:cNvPicPr>
            <a:picLocks noChangeAspect="1" noChangeArrowheads="1"/>
          </p:cNvPicPr>
          <p:nvPr/>
        </p:nvPicPr>
        <p:blipFill>
          <a:blip r:embed="rId2" cstate="print"/>
          <a:srcRect/>
          <a:stretch>
            <a:fillRect/>
          </a:stretch>
        </p:blipFill>
        <p:spPr bwMode="auto">
          <a:xfrm>
            <a:off x="3352800" y="228600"/>
            <a:ext cx="5562600" cy="36512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9811" name="Picture 3" descr="G:\لیبسکیند\موزه یهود\JewishMuseumBerlinTunnels.jpgموزه یهود برلین لیبسکیند.jpg"/>
          <p:cNvPicPr>
            <a:picLocks noChangeAspect="1" noChangeArrowheads="1"/>
          </p:cNvPicPr>
          <p:nvPr/>
        </p:nvPicPr>
        <p:blipFill>
          <a:blip r:embed="rId3" cstate="print"/>
          <a:srcRect/>
          <a:stretch>
            <a:fillRect/>
          </a:stretch>
        </p:blipFill>
        <p:spPr bwMode="auto">
          <a:xfrm>
            <a:off x="228601" y="3952585"/>
            <a:ext cx="1904999" cy="26768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9812" name="Picture 4" descr="G:\لیبسکیند\موزه یهود\450px-Garten_des_Exils_im_Jüdischen_Museum.jpgموزه یهود برلین لیبسکیند.jpg"/>
          <p:cNvPicPr>
            <a:picLocks noChangeAspect="1" noChangeArrowheads="1"/>
          </p:cNvPicPr>
          <p:nvPr/>
        </p:nvPicPr>
        <p:blipFill>
          <a:blip r:embed="rId4" cstate="print"/>
          <a:srcRect/>
          <a:stretch>
            <a:fillRect/>
          </a:stretch>
        </p:blipFill>
        <p:spPr bwMode="auto">
          <a:xfrm>
            <a:off x="2286000" y="3962400"/>
            <a:ext cx="1962150" cy="261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9813" name="Picture 5" descr="G:\لیبسکیند\موزه یهود\800px-Exhibit-view-Jewish-_Museum-Berlin.JPGموزه یهود برلین لیبسکیند.JPG"/>
          <p:cNvPicPr>
            <a:picLocks noChangeAspect="1" noChangeArrowheads="1"/>
          </p:cNvPicPr>
          <p:nvPr/>
        </p:nvPicPr>
        <p:blipFill>
          <a:blip r:embed="rId5" cstate="print"/>
          <a:srcRect/>
          <a:stretch>
            <a:fillRect/>
          </a:stretch>
        </p:blipFill>
        <p:spPr bwMode="auto">
          <a:xfrm>
            <a:off x="4419600" y="3886200"/>
            <a:ext cx="2209800"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9814" name="Picture 6" descr="G:\لیبسکیند\موزه یهود\800px-Outside_of_the_Jewish_Museum_view.JPGموزه یهود برلین لیبسکیند.JPG"/>
          <p:cNvPicPr>
            <a:picLocks noChangeAspect="1" noChangeArrowheads="1"/>
          </p:cNvPicPr>
          <p:nvPr/>
        </p:nvPicPr>
        <p:blipFill>
          <a:blip r:embed="rId6" cstate="print"/>
          <a:srcRect/>
          <a:stretch>
            <a:fillRect/>
          </a:stretch>
        </p:blipFill>
        <p:spPr bwMode="auto">
          <a:xfrm>
            <a:off x="6781800" y="3886200"/>
            <a:ext cx="2108200"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ounded Rectangle 6"/>
          <p:cNvSpPr/>
          <p:nvPr/>
        </p:nvSpPr>
        <p:spPr>
          <a:xfrm>
            <a:off x="533400" y="685800"/>
            <a:ext cx="2514600"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cs typeface="B Zar" pitchFamily="2" charset="-78"/>
              </a:rPr>
              <a:t>موزه یهود </a:t>
            </a:r>
          </a:p>
          <a:p>
            <a:pPr algn="ctr"/>
            <a:r>
              <a:rPr lang="fa-IR" sz="2400" dirty="0" smtClean="0">
                <a:solidFill>
                  <a:srgbClr val="FFC000"/>
                </a:solidFill>
                <a:cs typeface="B Zar" pitchFamily="2" charset="-78"/>
              </a:rPr>
              <a:t>دانیل لیبسکند</a:t>
            </a:r>
            <a:endParaRPr lang="en-US" sz="2400" dirty="0">
              <a:solidFill>
                <a:srgbClr val="FFC000"/>
              </a:solidFill>
              <a:cs typeface="B Zar" pitchFamily="2" charset="-78"/>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8382000" cy="2554545"/>
          </a:xfrm>
          <a:prstGeom prst="rect">
            <a:avLst/>
          </a:prstGeom>
        </p:spPr>
        <p:txBody>
          <a:bodyPr wrap="square">
            <a:spAutoFit/>
          </a:bodyPr>
          <a:lstStyle/>
          <a:p>
            <a:pPr algn="just" rtl="1"/>
            <a:r>
              <a:rPr lang="ar-SA" sz="2000" dirty="0" smtClean="0">
                <a:cs typeface="B Zar" pitchFamily="2" charset="-78"/>
              </a:rPr>
              <a:t>در پایین پله ها در زیر زمین پشتی دو مسیر دیگر در کمین اند یکی از اینها به در ی فلزی منتهی می گردد که به سنگینی به فضای خالی نماد آدم سوزی باز می شود که حجمی است عجیب وغریب مرتفع و ذو زنقه ای شکل با دیوارهای مستحکم بتنی در اینجا یک منبع نوری وجود دارد و عبارت است از باریکه ای در گوشه فضا که باعث می شود کور سویی از ارتفاعی نا ممکن به درون بتابد</a:t>
            </a:r>
            <a:r>
              <a:rPr lang="en-US" sz="2000" dirty="0" smtClean="0">
                <a:cs typeface="B Zar" pitchFamily="2" charset="-78"/>
              </a:rPr>
              <a:t> .</a:t>
            </a:r>
            <a:br>
              <a:rPr lang="en-US" sz="2000" dirty="0" smtClean="0">
                <a:cs typeface="B Zar" pitchFamily="2" charset="-78"/>
              </a:rPr>
            </a:br>
            <a:r>
              <a:rPr lang="ar-SA" sz="2000" dirty="0" smtClean="0">
                <a:cs typeface="B Zar" pitchFamily="2" charset="-78"/>
              </a:rPr>
              <a:t>یک دالان دیگر باقی می ماند این دالان به بیرونی محصور و پوشیده از قلوه سنگ باغ تبعید و مهاجرت که شاخص ترین نشانه آن شبکه ای از 49 ستون بلند ،ضخیم وراست گوشه بتنی است ،منتهی می گردد از راس هر ستون تنها یک درخت زیتون روسی سر بر آورده است . ستون ها اندکی خم شده اند ومی توان در میان آنها به قدم زدن پرداخت این فضا مشخصا نا سازوار به نظر می رسد </a:t>
            </a:r>
            <a:endParaRPr lang="en-US" sz="2000" dirty="0">
              <a:cs typeface="B Zar" pitchFamily="2" charset="-78"/>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G:\لیبسکیند\JewishMuseumBerlin-8.jpgموزه یهود برلین لیبسکیند.jpg"/>
          <p:cNvPicPr>
            <a:picLocks noChangeAspect="1" noChangeArrowheads="1"/>
          </p:cNvPicPr>
          <p:nvPr/>
        </p:nvPicPr>
        <p:blipFill>
          <a:blip r:embed="rId2" cstate="print"/>
          <a:srcRect/>
          <a:stretch>
            <a:fillRect/>
          </a:stretch>
        </p:blipFill>
        <p:spPr bwMode="auto">
          <a:xfrm rot="16200000">
            <a:off x="1143000" y="-381000"/>
            <a:ext cx="2362200"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1859" name="Picture 3" descr="G:\لیبسکیند\موزه یهود\2795900.jpgموزه یهود برلین لیبسکیند.jpg"/>
          <p:cNvPicPr>
            <a:picLocks noChangeAspect="1" noChangeArrowheads="1"/>
          </p:cNvPicPr>
          <p:nvPr/>
        </p:nvPicPr>
        <p:blipFill>
          <a:blip r:embed="rId3" cstate="print"/>
          <a:srcRect/>
          <a:stretch>
            <a:fillRect/>
          </a:stretch>
        </p:blipFill>
        <p:spPr bwMode="auto">
          <a:xfrm>
            <a:off x="4572000" y="228600"/>
            <a:ext cx="4229100" cy="635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1143000" y="4953000"/>
            <a:ext cx="2514600"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cs typeface="B Zar" pitchFamily="2" charset="-78"/>
              </a:rPr>
              <a:t>موزه یهود </a:t>
            </a:r>
          </a:p>
          <a:p>
            <a:pPr algn="ctr"/>
            <a:r>
              <a:rPr lang="fa-IR" sz="2400" dirty="0" smtClean="0">
                <a:solidFill>
                  <a:srgbClr val="FFC000"/>
                </a:solidFill>
                <a:cs typeface="B Zar" pitchFamily="2" charset="-78"/>
              </a:rPr>
              <a:t>دانیل لیبسکند</a:t>
            </a:r>
            <a:endParaRPr lang="en-US" sz="2400" dirty="0">
              <a:solidFill>
                <a:srgbClr val="FFC000"/>
              </a:solidFill>
              <a:cs typeface="B Zar" pitchFamily="2" charset="-78"/>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G:\لیبسکیند\f63cefdd-3a0c-4c6c-bfcb-dc4103a2a551.jpgساختمان همیلتون لیبسکیند آمریکا.jpg"/>
          <p:cNvPicPr>
            <a:picLocks noChangeAspect="1" noChangeArrowheads="1"/>
          </p:cNvPicPr>
          <p:nvPr/>
        </p:nvPicPr>
        <p:blipFill>
          <a:blip r:embed="rId2" cstate="print"/>
          <a:srcRect/>
          <a:stretch>
            <a:fillRect/>
          </a:stretch>
        </p:blipFill>
        <p:spPr bwMode="auto">
          <a:xfrm>
            <a:off x="457200" y="457200"/>
            <a:ext cx="4077468"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0835" name="Picture 3" descr="G:\لیبسکیند\5b0917d0-2250-4096-8cc2-ded2a7b7d0ca.jpg"/>
          <p:cNvPicPr>
            <a:picLocks noChangeAspect="1" noChangeArrowheads="1"/>
          </p:cNvPicPr>
          <p:nvPr/>
        </p:nvPicPr>
        <p:blipFill>
          <a:blip r:embed="rId3" cstate="print"/>
          <a:srcRect/>
          <a:stretch>
            <a:fillRect/>
          </a:stretch>
        </p:blipFill>
        <p:spPr bwMode="auto">
          <a:xfrm>
            <a:off x="4572000" y="3276600"/>
            <a:ext cx="4140200" cy="3105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6705600" y="304800"/>
            <a:ext cx="1981200" cy="685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cs typeface="B Zar" pitchFamily="2" charset="-78"/>
              </a:rPr>
              <a:t>موزه دنور </a:t>
            </a:r>
            <a:endParaRPr lang="en-US" sz="2400" dirty="0">
              <a:solidFill>
                <a:srgbClr val="FFC000"/>
              </a:solidFill>
              <a:cs typeface="B Zar" pitchFamily="2" charset="-78"/>
            </a:endParaRPr>
          </a:p>
        </p:txBody>
      </p:sp>
      <p:sp>
        <p:nvSpPr>
          <p:cNvPr id="5" name="Rounded Rectangle 4"/>
          <p:cNvSpPr/>
          <p:nvPr/>
        </p:nvSpPr>
        <p:spPr>
          <a:xfrm>
            <a:off x="533400" y="5791200"/>
            <a:ext cx="1981200" cy="609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cs typeface="B Zar" pitchFamily="2" charset="-78"/>
              </a:rPr>
              <a:t>دانیل لیبیسکند</a:t>
            </a:r>
            <a:endParaRPr lang="en-US" sz="2400" dirty="0">
              <a:solidFill>
                <a:srgbClr val="FFC000"/>
              </a:solidFill>
              <a:cs typeface="B Zar" pitchFamily="2" charset="-78"/>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لیبسکیند\33665c65-c767-45bb-ba7a-f281c12e3d28.JPGساختمان همیلتون لیبسکیند آمریکا.JPG"/>
          <p:cNvPicPr>
            <a:picLocks noChangeAspect="1" noChangeArrowheads="1"/>
          </p:cNvPicPr>
          <p:nvPr/>
        </p:nvPicPr>
        <p:blipFill>
          <a:blip r:embed="rId2" cstate="print"/>
          <a:srcRect/>
          <a:stretch>
            <a:fillRect/>
          </a:stretch>
        </p:blipFill>
        <p:spPr bwMode="auto">
          <a:xfrm>
            <a:off x="381000" y="228600"/>
            <a:ext cx="8432800" cy="6324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G:\لیبسکیند\0019c634-b771-4873-8de4-14a1c7664332.JPGساختمان همیلتون لیبسکیند آمریکا.JPG"/>
          <p:cNvPicPr>
            <a:picLocks noChangeAspect="1" noChangeArrowheads="1"/>
          </p:cNvPicPr>
          <p:nvPr/>
        </p:nvPicPr>
        <p:blipFill>
          <a:blip r:embed="rId2" cstate="print"/>
          <a:srcRect/>
          <a:stretch>
            <a:fillRect/>
          </a:stretch>
        </p:blipFill>
        <p:spPr bwMode="auto">
          <a:xfrm>
            <a:off x="381000" y="228600"/>
            <a:ext cx="396240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883" name="Picture 3" descr="G:\لیبسکیند\Denver-Art-Museum-basement-floor-plan.jpgمرکز هنری دنور لیبسکیند آمریکا.jpg"/>
          <p:cNvPicPr>
            <a:picLocks noChangeAspect="1" noChangeArrowheads="1"/>
          </p:cNvPicPr>
          <p:nvPr/>
        </p:nvPicPr>
        <p:blipFill>
          <a:blip r:embed="rId3" cstate="print"/>
          <a:srcRect/>
          <a:stretch>
            <a:fillRect/>
          </a:stretch>
        </p:blipFill>
        <p:spPr bwMode="auto">
          <a:xfrm>
            <a:off x="228600" y="3529584"/>
            <a:ext cx="8534400" cy="309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885" name="Picture 5" descr="G:\لیبسکیند\0f8e1ab7-d116-4051-bf84-68608d284248.jpgساختمان همیلتون لیبسکیند آمریکا.jpg"/>
          <p:cNvPicPr>
            <a:picLocks noChangeAspect="1" noChangeArrowheads="1"/>
          </p:cNvPicPr>
          <p:nvPr/>
        </p:nvPicPr>
        <p:blipFill>
          <a:blip r:embed="rId4" cstate="print"/>
          <a:srcRect/>
          <a:stretch>
            <a:fillRect/>
          </a:stretch>
        </p:blipFill>
        <p:spPr bwMode="auto">
          <a:xfrm>
            <a:off x="4724400" y="381000"/>
            <a:ext cx="3871029"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4348" y="1214422"/>
            <a:ext cx="7786742" cy="461665"/>
          </a:xfrm>
          <a:prstGeom prst="rect">
            <a:avLst/>
          </a:prstGeom>
          <a:noFill/>
        </p:spPr>
        <p:txBody>
          <a:bodyPr wrap="square" rtlCol="0">
            <a:spAutoFit/>
          </a:bodyPr>
          <a:lstStyle/>
          <a:p>
            <a:pPr algn="just" rtl="1"/>
            <a:r>
              <a:rPr lang="fa-IR" sz="2400" dirty="0" smtClean="0">
                <a:solidFill>
                  <a:schemeClr val="bg1"/>
                </a:solidFill>
                <a:cs typeface="+mj-cs"/>
              </a:rPr>
              <a:t>.</a:t>
            </a:r>
            <a:endParaRPr lang="en-US" sz="2400" dirty="0">
              <a:solidFill>
                <a:schemeClr val="bg1"/>
              </a:solidFill>
              <a:cs typeface="+mj-cs"/>
            </a:endParaRPr>
          </a:p>
        </p:txBody>
      </p:sp>
      <p:pic>
        <p:nvPicPr>
          <p:cNvPr id="8" name="Picture 10"/>
          <p:cNvPicPr>
            <a:picLocks noChangeAspect="1" noChangeArrowheads="1"/>
          </p:cNvPicPr>
          <p:nvPr/>
        </p:nvPicPr>
        <p:blipFill>
          <a:blip r:embed="rId2" cstate="print">
            <a:clrChange>
              <a:clrFrom>
                <a:srgbClr val="000000"/>
              </a:clrFrom>
              <a:clrTo>
                <a:srgbClr val="000000">
                  <a:alpha val="0"/>
                </a:srgbClr>
              </a:clrTo>
            </a:clrChange>
            <a:lum contrast="54000"/>
          </a:blip>
          <a:srcRect/>
          <a:stretch>
            <a:fillRect/>
          </a:stretch>
        </p:blipFill>
        <p:spPr>
          <a:xfrm>
            <a:off x="457200" y="533400"/>
            <a:ext cx="8371268" cy="5715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5" name="TextBox 4"/>
          <p:cNvSpPr txBox="1"/>
          <p:nvPr/>
        </p:nvSpPr>
        <p:spPr>
          <a:xfrm>
            <a:off x="4191000" y="381000"/>
            <a:ext cx="4357718" cy="5632311"/>
          </a:xfrm>
          <a:prstGeom prst="rect">
            <a:avLst/>
          </a:prstGeom>
          <a:noFill/>
        </p:spPr>
        <p:txBody>
          <a:bodyPr wrap="square" rtlCol="0">
            <a:spAutoFit/>
          </a:bodyPr>
          <a:lstStyle/>
          <a:p>
            <a:pPr algn="just" rtl="1"/>
            <a:r>
              <a:rPr lang="fa-IR" sz="2400" dirty="0" smtClean="0">
                <a:solidFill>
                  <a:srgbClr val="FFC000"/>
                </a:solidFill>
                <a:cs typeface="B Zar" pitchFamily="2" charset="-78"/>
              </a:rPr>
              <a:t>*مکتب دیکانستراکشن توسط </a:t>
            </a:r>
            <a:r>
              <a:rPr lang="fa-IR" sz="2400" dirty="0" smtClean="0">
                <a:solidFill>
                  <a:srgbClr val="FF0000"/>
                </a:solidFill>
                <a:cs typeface="B Zar" pitchFamily="2" charset="-78"/>
              </a:rPr>
              <a:t>ژاک دریدا </a:t>
            </a:r>
            <a:r>
              <a:rPr lang="fa-IR" sz="2400" dirty="0" smtClean="0">
                <a:solidFill>
                  <a:srgbClr val="FF0000"/>
                </a:solidFill>
                <a:cs typeface="+mj-cs"/>
              </a:rPr>
              <a:t>، </a:t>
            </a:r>
            <a:r>
              <a:rPr lang="fa-IR" sz="2400" dirty="0" smtClean="0">
                <a:solidFill>
                  <a:srgbClr val="FFC000"/>
                </a:solidFill>
                <a:cs typeface="B Zar" pitchFamily="2" charset="-78"/>
              </a:rPr>
              <a:t>فیلسوف معاصر فرانسوی ، پایه گذاری شد . دریدا با ساختارگراها مخالف است و معتقد است که وقتی  ما به دنبال ساختارها هستیم از متغیر ها غافل می مانیم ، فرهنگ و شیوه های قومی هر لحظه تغییر می کند ، پس روش ساختارگراها نمی تواند صحیح باشد . </a:t>
            </a:r>
          </a:p>
          <a:p>
            <a:pPr algn="just" rtl="1"/>
            <a:endParaRPr lang="fa-IR" sz="2400" dirty="0">
              <a:solidFill>
                <a:srgbClr val="FFC000"/>
              </a:solidFill>
              <a:cs typeface="B Zar" pitchFamily="2" charset="-78"/>
            </a:endParaRPr>
          </a:p>
          <a:p>
            <a:pPr algn="just" rtl="1"/>
            <a:r>
              <a:rPr lang="en-US" sz="2400" dirty="0" smtClean="0">
                <a:solidFill>
                  <a:srgbClr val="FFC000"/>
                </a:solidFill>
                <a:cs typeface="B Zar" pitchFamily="2" charset="-78"/>
              </a:rPr>
              <a:t>* </a:t>
            </a:r>
            <a:r>
              <a:rPr lang="fa-IR" sz="2400" dirty="0" smtClean="0">
                <a:solidFill>
                  <a:srgbClr val="FFC000"/>
                </a:solidFill>
                <a:cs typeface="B Zar" pitchFamily="2" charset="-78"/>
              </a:rPr>
              <a:t>دریدا از سال 1967 ، یعنی زمانی که سه کتاب او منتشر شد ، در مجامع روشنفکری و فلسفی غرب مطرح گردید . این سه کتاب عبارتند از : </a:t>
            </a:r>
            <a:r>
              <a:rPr lang="fa-IR" sz="2400" dirty="0" smtClean="0">
                <a:solidFill>
                  <a:schemeClr val="bg1"/>
                </a:solidFill>
                <a:cs typeface="+mj-cs"/>
              </a:rPr>
              <a:t/>
            </a:r>
            <a:br>
              <a:rPr lang="fa-IR" sz="2400" dirty="0" smtClean="0">
                <a:solidFill>
                  <a:schemeClr val="bg1"/>
                </a:solidFill>
                <a:cs typeface="+mj-cs"/>
              </a:rPr>
            </a:br>
            <a:r>
              <a:rPr lang="fa-IR" sz="2400" dirty="0" smtClean="0">
                <a:solidFill>
                  <a:srgbClr val="FF0000"/>
                </a:solidFill>
                <a:cs typeface="B Zar" pitchFamily="2" charset="-78"/>
              </a:rPr>
              <a:t>گفتار و پدیدار ، نوشتار و دیگر بودگی و نوشتار شناسی . </a:t>
            </a:r>
            <a:r>
              <a:rPr lang="fa-IR" sz="2400" dirty="0" smtClean="0">
                <a:solidFill>
                  <a:schemeClr val="bg1"/>
                </a:solidFill>
                <a:cs typeface="+mj-cs"/>
              </a:rPr>
              <a:t/>
            </a:r>
            <a:br>
              <a:rPr lang="fa-IR" sz="2400" dirty="0" smtClean="0">
                <a:solidFill>
                  <a:schemeClr val="bg1"/>
                </a:solidFill>
                <a:cs typeface="+mj-cs"/>
              </a:rPr>
            </a:br>
            <a:endParaRPr lang="en-US" sz="2400" dirty="0">
              <a:solidFill>
                <a:schemeClr val="bg1"/>
              </a:solidFill>
              <a:cs typeface="+mj-cs"/>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لیبسکیند\Denver-Art-Museum-ground-floor.jpgمرکز هنری دنور لیبسکیند آمریکا.jpg"/>
          <p:cNvPicPr>
            <a:picLocks noChangeAspect="1" noChangeArrowheads="1"/>
          </p:cNvPicPr>
          <p:nvPr/>
        </p:nvPicPr>
        <p:blipFill>
          <a:blip r:embed="rId2" cstate="print"/>
          <a:srcRect/>
          <a:stretch>
            <a:fillRect/>
          </a:stretch>
        </p:blipFill>
        <p:spPr bwMode="auto">
          <a:xfrm>
            <a:off x="381000" y="228600"/>
            <a:ext cx="8458200" cy="289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3906" name="Picture 2" descr="G:\لیبسکیند\Denver-Art-Museum-second-floor-plan.jpgمرکز هنری دنور لیبسکیند آمریکا.jpg"/>
          <p:cNvPicPr>
            <a:picLocks noChangeAspect="1" noChangeArrowheads="1"/>
          </p:cNvPicPr>
          <p:nvPr/>
        </p:nvPicPr>
        <p:blipFill>
          <a:blip r:embed="rId3" cstate="print"/>
          <a:srcRect/>
          <a:stretch>
            <a:fillRect/>
          </a:stretch>
        </p:blipFill>
        <p:spPr bwMode="auto">
          <a:xfrm>
            <a:off x="381000" y="3429000"/>
            <a:ext cx="8305800" cy="29817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4724400" y="304800"/>
            <a:ext cx="4038600" cy="4526280"/>
          </a:xfrm>
        </p:spPr>
        <p:txBody>
          <a:bodyPr>
            <a:normAutofit fontScale="85000" lnSpcReduction="10000"/>
          </a:bodyPr>
          <a:lstStyle/>
          <a:p>
            <a:pPr algn="just" rtl="1">
              <a:buNone/>
            </a:pPr>
            <a:r>
              <a:rPr lang="fa-IR" dirty="0" smtClean="0">
                <a:cs typeface="B Zar" pitchFamily="2" charset="-78"/>
              </a:rPr>
              <a:t>- از نظر دریدا فلسفه غرب دچار نوعی ورشکستگی است و در حال حاضر پویایی خودش را از دست </a:t>
            </a:r>
          </a:p>
          <a:p>
            <a:pPr algn="just" rtl="1">
              <a:buNone/>
            </a:pPr>
            <a:r>
              <a:rPr lang="fa-IR" dirty="0" smtClean="0">
                <a:cs typeface="B Zar" pitchFamily="2" charset="-78"/>
              </a:rPr>
              <a:t> داده است .</a:t>
            </a:r>
          </a:p>
          <a:p>
            <a:pPr algn="just" rtl="1">
              <a:buNone/>
            </a:pPr>
            <a:r>
              <a:rPr lang="fa-IR" dirty="0" smtClean="0"/>
              <a:t>- </a:t>
            </a:r>
            <a:r>
              <a:rPr lang="fa-IR" dirty="0" smtClean="0">
                <a:cs typeface="B Zar" pitchFamily="2" charset="-78"/>
              </a:rPr>
              <a:t>به عقیده دریدا ، یک </a:t>
            </a:r>
            <a:r>
              <a:rPr lang="fa-IR" dirty="0" smtClean="0">
                <a:solidFill>
                  <a:srgbClr val="FF0000"/>
                </a:solidFill>
                <a:cs typeface="B Zar" pitchFamily="2" charset="-78"/>
              </a:rPr>
              <a:t>متن هرگز مفهوم واقعی خودش را آشکار نمی کند </a:t>
            </a:r>
            <a:r>
              <a:rPr lang="fa-IR" dirty="0" smtClean="0">
                <a:solidFill>
                  <a:schemeClr val="bg1"/>
                </a:solidFill>
              </a:rPr>
              <a:t>، </a:t>
            </a:r>
            <a:r>
              <a:rPr lang="fa-IR" dirty="0" smtClean="0">
                <a:cs typeface="B Zar" pitchFamily="2" charset="-78"/>
              </a:rPr>
              <a:t>زیرا مولف آن متن حضور ندارد و هر خواننده و یا هر کس که آن را قرائت کند ، می تواند در یافتی متفاوت از قصد و هدف مولف داشته باشد . " نوشتار مانند فرزندی است که از زهدان مادر جدا شده . هر خواننده ای می تواند برداشت خود را داشته باشد . ”</a:t>
            </a:r>
            <a:endParaRPr lang="en-US" dirty="0"/>
          </a:p>
        </p:txBody>
      </p:sp>
      <p:pic>
        <p:nvPicPr>
          <p:cNvPr id="8" name="Content Placeholder 7" descr="6B.jpg"/>
          <p:cNvPicPr>
            <a:picLocks noGrp="1" noChangeAspect="1"/>
          </p:cNvPicPr>
          <p:nvPr>
            <p:ph sz="half" idx="1"/>
          </p:nvPr>
        </p:nvPicPr>
        <p:blipFill>
          <a:blip r:embed="rId2" cstate="print"/>
          <a:stretch>
            <a:fillRect/>
          </a:stretch>
        </p:blipFill>
        <p:spPr>
          <a:xfrm>
            <a:off x="381000" y="304800"/>
            <a:ext cx="4038600" cy="441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724400" y="533400"/>
            <a:ext cx="4038600" cy="4526280"/>
          </a:xfrm>
        </p:spPr>
        <p:txBody>
          <a:bodyPr>
            <a:normAutofit/>
          </a:bodyPr>
          <a:lstStyle/>
          <a:p>
            <a:pPr algn="r">
              <a:buNone/>
            </a:pPr>
            <a:r>
              <a:rPr lang="fa-IR" sz="2400" dirty="0" smtClean="0">
                <a:cs typeface="B Zar" pitchFamily="2" charset="-78"/>
              </a:rPr>
              <a:t>- از نظر دریدا ، نوشتار ابزار خوبی برای انتقال مفاهیم نیست و یک متن هرگز دقیقا همان مفاهیمی را که در ظاهر بیان می کند ندارد . متن به جای انتقال دهنده معنا ، یک خالق است . به همین دلیل در بینش دیکانستراکشن ، ما در یک دنیای چند معنایی زندگی می کنیم . هر کس معنایی و استنباطی </a:t>
            </a:r>
            <a:r>
              <a:rPr lang="fa-IR" sz="2400" dirty="0" smtClean="0">
                <a:solidFill>
                  <a:srgbClr val="FF0000"/>
                </a:solidFill>
                <a:cs typeface="B Zar" pitchFamily="2" charset="-78"/>
              </a:rPr>
              <a:t>متفاوت</a:t>
            </a:r>
            <a:r>
              <a:rPr lang="fa-IR" sz="2400" dirty="0" smtClean="0">
                <a:solidFill>
                  <a:schemeClr val="bg1"/>
                </a:solidFill>
              </a:rPr>
              <a:t> </a:t>
            </a:r>
            <a:r>
              <a:rPr lang="fa-IR" sz="2400" dirty="0" smtClean="0">
                <a:cs typeface="B Zar" pitchFamily="2" charset="-78"/>
              </a:rPr>
              <a:t>با دیگران از پدیده های پیرامون خود قرائت می کند .</a:t>
            </a:r>
            <a:endParaRPr lang="en-US" sz="2400" dirty="0"/>
          </a:p>
        </p:txBody>
      </p:sp>
      <p:pic>
        <p:nvPicPr>
          <p:cNvPr id="5" name="ncode_imageresizer_container_2" descr="http://desmena.com/wp-content/uploads/2011/01/aquilialberg_tehran_03.jpg"/>
          <p:cNvPicPr>
            <a:picLocks noGrp="1"/>
          </p:cNvPicPr>
          <p:nvPr>
            <p:ph sz="half" idx="1"/>
          </p:nvPr>
        </p:nvPicPr>
        <p:blipFill>
          <a:blip r:embed="rId2" cstate="print"/>
          <a:srcRect/>
          <a:stretch>
            <a:fillRect/>
          </a:stretch>
        </p:blipFill>
        <p:spPr bwMode="auto">
          <a:xfrm>
            <a:off x="228600" y="152400"/>
            <a:ext cx="4572000" cy="533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228600"/>
            <a:ext cx="7429552" cy="2308324"/>
          </a:xfrm>
          <a:prstGeom prst="rect">
            <a:avLst/>
          </a:prstGeom>
          <a:noFill/>
        </p:spPr>
        <p:txBody>
          <a:bodyPr wrap="square" rtlCol="0">
            <a:spAutoFit/>
          </a:bodyPr>
          <a:lstStyle/>
          <a:p>
            <a:pPr algn="just" rtl="1"/>
            <a:r>
              <a:rPr lang="fa-IR" sz="2400" dirty="0" smtClean="0">
                <a:solidFill>
                  <a:schemeClr val="bg1"/>
                </a:solidFill>
                <a:cs typeface="+mj-cs"/>
              </a:rPr>
              <a:t>- </a:t>
            </a:r>
            <a:r>
              <a:rPr lang="fa-IR" sz="2400" dirty="0" smtClean="0">
                <a:solidFill>
                  <a:srgbClr val="FF0000"/>
                </a:solidFill>
                <a:cs typeface="B Zar" pitchFamily="2" charset="-78"/>
              </a:rPr>
              <a:t>تقابل دوتایی </a:t>
            </a:r>
            <a:r>
              <a:rPr lang="fa-IR" sz="2400" dirty="0" smtClean="0">
                <a:cs typeface="B Zar" pitchFamily="2" charset="-78"/>
              </a:rPr>
              <a:t>موضوع دیگری است که دریدا نقد کرده است . تقابل های دوتایی همچون روز و شب ، مرد و زن ، ذهن و عین ، گفتار و نوشتار ، زیبا و زشت و نیک و بد همواره در فلسفه غرب مطرح بوده است . از زمان افلاطون تا کنون همواره یکی بر دیگری برتری داشته است. ولی به نظر دریدا هیچ </a:t>
            </a:r>
            <a:r>
              <a:rPr lang="fa-IR" sz="2400" dirty="0" smtClean="0">
                <a:solidFill>
                  <a:srgbClr val="FF0000"/>
                </a:solidFill>
                <a:cs typeface="B Zar" pitchFamily="2" charset="-78"/>
              </a:rPr>
              <a:t>ارجحیتی</a:t>
            </a:r>
            <a:r>
              <a:rPr lang="fa-IR" sz="2400" dirty="0" smtClean="0">
                <a:solidFill>
                  <a:schemeClr val="bg1"/>
                </a:solidFill>
                <a:cs typeface="+mj-cs"/>
              </a:rPr>
              <a:t> </a:t>
            </a:r>
            <a:r>
              <a:rPr lang="fa-IR" sz="2400" dirty="0" smtClean="0">
                <a:cs typeface="B Zar" pitchFamily="2" charset="-78"/>
              </a:rPr>
              <a:t>وجود ندارد . او این منطق سیاه و سفید و مسئله یا این یا آن را رد مردود می داند.</a:t>
            </a:r>
            <a:r>
              <a:rPr lang="fa-IR" sz="2400" dirty="0" smtClean="0">
                <a:solidFill>
                  <a:schemeClr val="bg1"/>
                </a:solidFill>
                <a:cs typeface="+mj-cs"/>
              </a:rPr>
              <a:t/>
            </a:r>
            <a:br>
              <a:rPr lang="fa-IR" sz="2400" dirty="0" smtClean="0">
                <a:solidFill>
                  <a:schemeClr val="bg1"/>
                </a:solidFill>
                <a:cs typeface="+mj-cs"/>
              </a:rPr>
            </a:br>
            <a:endParaRPr lang="en-US" sz="2400" dirty="0">
              <a:solidFill>
                <a:schemeClr val="bg1"/>
              </a:solidFill>
              <a:cs typeface="+mj-cs"/>
            </a:endParaRPr>
          </a:p>
        </p:txBody>
      </p:sp>
      <p:sp>
        <p:nvSpPr>
          <p:cNvPr id="5" name="TextBox 4"/>
          <p:cNvSpPr txBox="1"/>
          <p:nvPr/>
        </p:nvSpPr>
        <p:spPr>
          <a:xfrm>
            <a:off x="5257800" y="2743200"/>
            <a:ext cx="2857520" cy="2677656"/>
          </a:xfrm>
          <a:prstGeom prst="rect">
            <a:avLst/>
          </a:prstGeom>
          <a:noFill/>
        </p:spPr>
        <p:txBody>
          <a:bodyPr wrap="square" rtlCol="0">
            <a:spAutoFit/>
          </a:bodyPr>
          <a:lstStyle/>
          <a:p>
            <a:pPr algn="just" rtl="1"/>
            <a:r>
              <a:rPr lang="fa-IR" sz="2400" dirty="0" smtClean="0">
                <a:solidFill>
                  <a:srgbClr val="FF0000"/>
                </a:solidFill>
                <a:cs typeface="B Zar" pitchFamily="2" charset="-78"/>
              </a:rPr>
              <a:t>تعریف دقیق </a:t>
            </a:r>
            <a:r>
              <a:rPr lang="fa-IR" sz="2400" dirty="0" smtClean="0">
                <a:cs typeface="B Zar" pitchFamily="2" charset="-78"/>
              </a:rPr>
              <a:t>و مشخصی از دیکانستراکشن وجود </a:t>
            </a:r>
            <a:r>
              <a:rPr lang="fa-IR" sz="2400" dirty="0" smtClean="0">
                <a:solidFill>
                  <a:srgbClr val="FF0000"/>
                </a:solidFill>
                <a:cs typeface="B Zar" pitchFamily="2" charset="-78"/>
              </a:rPr>
              <a:t>ندارد</a:t>
            </a:r>
            <a:r>
              <a:rPr lang="fa-IR" sz="2400" dirty="0" smtClean="0">
                <a:solidFill>
                  <a:schemeClr val="bg1"/>
                </a:solidFill>
                <a:cs typeface="B Zar" pitchFamily="2" charset="-78"/>
              </a:rPr>
              <a:t> </a:t>
            </a:r>
            <a:r>
              <a:rPr lang="fa-IR" sz="2400" dirty="0" smtClean="0">
                <a:cs typeface="B Zar" pitchFamily="2" charset="-78"/>
              </a:rPr>
              <a:t>،</a:t>
            </a:r>
            <a:r>
              <a:rPr lang="fa-IR" sz="2400" dirty="0" smtClean="0">
                <a:solidFill>
                  <a:schemeClr val="bg1"/>
                </a:solidFill>
                <a:cs typeface="B Zar" pitchFamily="2" charset="-78"/>
              </a:rPr>
              <a:t> </a:t>
            </a:r>
            <a:r>
              <a:rPr lang="fa-IR" sz="2400" dirty="0" smtClean="0">
                <a:cs typeface="B Zar" pitchFamily="2" charset="-78"/>
              </a:rPr>
              <a:t>زیرا هر تعریفی از دیکانستراکشن می تواند مغایر با خود دیکانستراکشن تفسیر و تاویل شود.</a:t>
            </a:r>
            <a:r>
              <a:rPr lang="fa-IR" sz="2400" dirty="0" smtClean="0">
                <a:solidFill>
                  <a:schemeClr val="bg1"/>
                </a:solidFill>
                <a:cs typeface="+mj-cs"/>
              </a:rPr>
              <a:t/>
            </a:r>
            <a:br>
              <a:rPr lang="fa-IR" sz="2400" dirty="0" smtClean="0">
                <a:solidFill>
                  <a:schemeClr val="bg1"/>
                </a:solidFill>
                <a:cs typeface="+mj-cs"/>
              </a:rPr>
            </a:br>
            <a:endParaRPr lang="en-US" sz="2400" dirty="0">
              <a:solidFill>
                <a:schemeClr val="bg1"/>
              </a:solidFill>
              <a:cs typeface="+mj-cs"/>
            </a:endParaRPr>
          </a:p>
        </p:txBody>
      </p:sp>
      <p:pic>
        <p:nvPicPr>
          <p:cNvPr id="6" name="Picture 5" descr="314_wfm_stata_center.jpg"/>
          <p:cNvPicPr>
            <a:picLocks noChangeAspect="1"/>
          </p:cNvPicPr>
          <p:nvPr/>
        </p:nvPicPr>
        <p:blipFill>
          <a:blip r:embed="rId2" cstate="print"/>
          <a:stretch>
            <a:fillRect/>
          </a:stretch>
        </p:blipFill>
        <p:spPr>
          <a:xfrm>
            <a:off x="457200" y="2667000"/>
            <a:ext cx="4419600" cy="327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762000"/>
            <a:ext cx="4038600" cy="5410200"/>
          </a:xfrm>
        </p:spPr>
        <p:txBody>
          <a:bodyPr>
            <a:normAutofit/>
          </a:bodyPr>
          <a:lstStyle/>
          <a:p>
            <a:pPr algn="just" rtl="1">
              <a:buNone/>
            </a:pPr>
            <a:r>
              <a:rPr lang="fa-IR" sz="2000" dirty="0" smtClean="0">
                <a:cs typeface="B Zar" pitchFamily="2" charset="-78"/>
              </a:rPr>
              <a:t>     شخصی که این مباحث فلسفی را وارد عرصه معماری نمود ، </a:t>
            </a:r>
            <a:r>
              <a:rPr lang="fa-IR" sz="2000" dirty="0" smtClean="0">
                <a:solidFill>
                  <a:srgbClr val="FF0000"/>
                </a:solidFill>
                <a:cs typeface="B Zar" pitchFamily="2" charset="-78"/>
              </a:rPr>
              <a:t>پیتر آیزنمن</a:t>
            </a:r>
            <a:r>
              <a:rPr lang="fa-IR" sz="2000" dirty="0" smtClean="0">
                <a:cs typeface="B Zar" pitchFamily="2" charset="-78"/>
              </a:rPr>
              <a:t>، معمار معاصر آمریکائی است .</a:t>
            </a:r>
            <a:endParaRPr lang="en-US" sz="2000" dirty="0" smtClean="0">
              <a:cs typeface="B Zar" pitchFamily="2" charset="-78"/>
            </a:endParaRPr>
          </a:p>
          <a:p>
            <a:pPr algn="just" rtl="1">
              <a:buNone/>
            </a:pPr>
            <a:r>
              <a:rPr lang="fa-IR" sz="2000" dirty="0" smtClean="0">
                <a:cs typeface="B Zar" pitchFamily="2" charset="-78"/>
              </a:rPr>
              <a:t>     آیزنمن در مقاله ای به نام " </a:t>
            </a:r>
            <a:r>
              <a:rPr lang="fa-IR" sz="2000" dirty="0" smtClean="0">
                <a:solidFill>
                  <a:srgbClr val="FF0000"/>
                </a:solidFill>
                <a:cs typeface="B Zar" pitchFamily="2" charset="-78"/>
              </a:rPr>
              <a:t>مرز میانی </a:t>
            </a:r>
            <a:r>
              <a:rPr lang="fa-IR" sz="2000" dirty="0" smtClean="0">
                <a:cs typeface="B Zar" pitchFamily="2" charset="-78"/>
              </a:rPr>
              <a:t>" ، هم فلسفه مدرن و هم </a:t>
            </a:r>
            <a:r>
              <a:rPr lang="fa-IR" sz="2000" dirty="0" smtClean="0">
                <a:solidFill>
                  <a:srgbClr val="FF0000"/>
                </a:solidFill>
                <a:cs typeface="B Zar" pitchFamily="2" charset="-78"/>
              </a:rPr>
              <a:t>معماری مدرن </a:t>
            </a:r>
            <a:r>
              <a:rPr lang="fa-IR" sz="2000" dirty="0" smtClean="0">
                <a:cs typeface="B Zar" pitchFamily="2" charset="-78"/>
              </a:rPr>
              <a:t>را به باد انتقاد گرفت . از نظر وی ، معماری مدرن بر اساس علم و فلسفه قرن نوزده بنا شده است . به عقیده آیزنمن ، بحث ارزشی هگل در مورد تز ، آنتی تز و سنتز ، دیگر در جهان امروز کاربرد ندارد . فیلسوفان پست مدرن مانند نیچه ، فروید ، هایدگر و دریدا </a:t>
            </a:r>
          </a:p>
          <a:p>
            <a:pPr algn="just" rtl="1">
              <a:buNone/>
            </a:pPr>
            <a:r>
              <a:rPr lang="fa-IR" sz="2000" dirty="0" smtClean="0">
                <a:cs typeface="B Zar" pitchFamily="2" charset="-78"/>
              </a:rPr>
              <a:t>      رابطه ما را با جهان هستی عوض کرده اند .</a:t>
            </a:r>
            <a:endParaRPr lang="en-US" sz="2000" dirty="0"/>
          </a:p>
        </p:txBody>
      </p:sp>
      <p:sp>
        <p:nvSpPr>
          <p:cNvPr id="6" name="Content Placeholder 5"/>
          <p:cNvSpPr>
            <a:spLocks noGrp="1"/>
          </p:cNvSpPr>
          <p:nvPr>
            <p:ph sz="half" idx="2"/>
          </p:nvPr>
        </p:nvSpPr>
        <p:spPr>
          <a:xfrm>
            <a:off x="4648200" y="838200"/>
            <a:ext cx="4038600" cy="5334000"/>
          </a:xfrm>
        </p:spPr>
        <p:txBody>
          <a:bodyPr>
            <a:normAutofit/>
          </a:bodyPr>
          <a:lstStyle/>
          <a:p>
            <a:pPr algn="just" rtl="1">
              <a:buNone/>
            </a:pPr>
            <a:r>
              <a:rPr lang="fa-IR" sz="2000" dirty="0" smtClean="0">
                <a:cs typeface="B Zar" pitchFamily="2" charset="-78"/>
              </a:rPr>
              <a:t>    دیکانستراکشن نوعی وارسی یک متن و استخراج </a:t>
            </a:r>
            <a:r>
              <a:rPr lang="fa-IR" sz="2000" dirty="0" smtClean="0">
                <a:solidFill>
                  <a:srgbClr val="FF0000"/>
                </a:solidFill>
                <a:cs typeface="B Zar" pitchFamily="2" charset="-78"/>
              </a:rPr>
              <a:t>تفسیرهای آشکار </a:t>
            </a:r>
            <a:r>
              <a:rPr lang="fa-IR" sz="2000" dirty="0" smtClean="0">
                <a:cs typeface="B Zar" pitchFamily="2" charset="-78"/>
              </a:rPr>
              <a:t>و پنهان از بطن متن است . این تفسیرها و تاویل ها می تواند با یکدیگر و حتی با منظور و نظر پدید آورنده متن متناقض و متفاوت </a:t>
            </a:r>
          </a:p>
          <a:p>
            <a:pPr algn="just" rtl="1">
              <a:buNone/>
            </a:pPr>
            <a:r>
              <a:rPr lang="fa-IR" sz="2000" dirty="0" smtClean="0">
                <a:cs typeface="B Zar" pitchFamily="2" charset="-78"/>
              </a:rPr>
              <a:t>      باشد .</a:t>
            </a:r>
            <a:endParaRPr lang="en-US" sz="2000" dirty="0" smtClean="0">
              <a:cs typeface="B Zar" pitchFamily="2" charset="-78"/>
            </a:endParaRPr>
          </a:p>
          <a:p>
            <a:pPr algn="just" rtl="1">
              <a:buNone/>
            </a:pPr>
            <a:r>
              <a:rPr lang="fa-IR" sz="2000" dirty="0" smtClean="0">
                <a:cs typeface="B Zar" pitchFamily="2" charset="-78"/>
              </a:rPr>
              <a:t>      در بینش دیکانستراکشن ، آنچه که خواننده استنباط و برداشت می کند واجد </a:t>
            </a:r>
            <a:r>
              <a:rPr lang="fa-IR" sz="2000" dirty="0" smtClean="0">
                <a:solidFill>
                  <a:srgbClr val="FF0000"/>
                </a:solidFill>
              </a:rPr>
              <a:t>اهمیت </a:t>
            </a:r>
            <a:r>
              <a:rPr lang="fa-IR" sz="2000" dirty="0" smtClean="0">
                <a:cs typeface="B Zar" pitchFamily="2" charset="-78"/>
              </a:rPr>
              <a:t>است  و به تعداد خواننده ، برداشت ها ، استنباطات گوناگون و متفاوت وجود دارد . خواننده معنی و منظور متن را مشخص می کند و نه نویسنده . ساختاری ثابت در متن و یا تفسیری واحد از آن وجود ندارد . ارتباط بین دال و مدلول و رابطه بین متن و تفسیر شناور و لغزان است .</a:t>
            </a:r>
            <a:endParaRPr lang="en-US" sz="2000" dirty="0">
              <a:cs typeface="B Zar" pitchFamily="2" charset="-7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titled3.bmp"/>
          <p:cNvPicPr>
            <a:picLocks noChangeAspect="1"/>
          </p:cNvPicPr>
          <p:nvPr/>
        </p:nvPicPr>
        <p:blipFill>
          <a:blip r:embed="rId2" cstate="print"/>
          <a:stretch>
            <a:fillRect/>
          </a:stretch>
        </p:blipFill>
        <p:spPr>
          <a:xfrm>
            <a:off x="0" y="0"/>
            <a:ext cx="9144000" cy="6858000"/>
          </a:xfrm>
          <a:prstGeom prst="rect">
            <a:avLst/>
          </a:prstGeom>
        </p:spPr>
      </p:pic>
      <p:sp>
        <p:nvSpPr>
          <p:cNvPr id="4" name="TextBox 3"/>
          <p:cNvSpPr txBox="1"/>
          <p:nvPr/>
        </p:nvSpPr>
        <p:spPr>
          <a:xfrm>
            <a:off x="533400" y="152400"/>
            <a:ext cx="5486400" cy="1938992"/>
          </a:xfrm>
          <a:prstGeom prst="rect">
            <a:avLst/>
          </a:prstGeom>
          <a:noFill/>
        </p:spPr>
        <p:txBody>
          <a:bodyPr wrap="square" rtlCol="0">
            <a:spAutoFit/>
          </a:bodyPr>
          <a:lstStyle/>
          <a:p>
            <a:pPr algn="r"/>
            <a:r>
              <a:rPr lang="fa-IR" sz="2400" dirty="0" smtClean="0">
                <a:cs typeface="B Zar" pitchFamily="2" charset="-78"/>
              </a:rPr>
              <a:t>.</a:t>
            </a:r>
            <a:br>
              <a:rPr lang="fa-IR" sz="2400" dirty="0" smtClean="0">
                <a:cs typeface="B Zar" pitchFamily="2" charset="-78"/>
              </a:rPr>
            </a:br>
            <a:r>
              <a:rPr lang="fa-IR" sz="2400" dirty="0" smtClean="0">
                <a:cs typeface="B Zar" pitchFamily="2" charset="-78"/>
              </a:rPr>
              <a:t>علم قرن نوزدهم و یقین علمی آن دوره دیگر اعتبار خود را از دست داده است . قوانین جدید فیزیک مانند قانون نسبیت آلبرت اینشتین و اصل عدم قطعیت ورنرهایزنبرگ ، دریافت ما را از جهان پیرامون </a:t>
            </a:r>
            <a:r>
              <a:rPr lang="fa-IR" sz="2400" dirty="0" smtClean="0">
                <a:solidFill>
                  <a:srgbClr val="FF0000"/>
                </a:solidFill>
                <a:cs typeface="B Zar" pitchFamily="2" charset="-78"/>
              </a:rPr>
              <a:t>تغییر</a:t>
            </a:r>
            <a:r>
              <a:rPr lang="fa-IR" sz="2400" dirty="0" smtClean="0">
                <a:solidFill>
                  <a:schemeClr val="bg1"/>
                </a:solidFill>
                <a:cs typeface="+mj-cs"/>
              </a:rPr>
              <a:t> </a:t>
            </a:r>
            <a:r>
              <a:rPr lang="fa-IR" sz="2400" dirty="0" smtClean="0">
                <a:cs typeface="B Zar" pitchFamily="2" charset="-78"/>
              </a:rPr>
              <a:t>داده است </a:t>
            </a:r>
            <a:r>
              <a:rPr lang="fa-IR" sz="2400" dirty="0" smtClean="0">
                <a:solidFill>
                  <a:schemeClr val="bg1"/>
                </a:solidFill>
                <a:cs typeface="+mj-cs"/>
              </a:rPr>
              <a:t>.</a:t>
            </a:r>
            <a:endParaRPr lang="en-US" sz="2400" dirty="0">
              <a:solidFill>
                <a:schemeClr val="bg1"/>
              </a:solidFill>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52800" y="228600"/>
            <a:ext cx="4929214" cy="3046988"/>
          </a:xfrm>
          <a:prstGeom prst="rect">
            <a:avLst/>
          </a:prstGeom>
          <a:noFill/>
        </p:spPr>
        <p:txBody>
          <a:bodyPr wrap="square" rtlCol="0">
            <a:spAutoFit/>
          </a:bodyPr>
          <a:lstStyle/>
          <a:p>
            <a:pPr algn="r"/>
            <a:r>
              <a:rPr lang="fa-IR" sz="2400" dirty="0" smtClean="0">
                <a:cs typeface="B Zar" pitchFamily="2" charset="-78"/>
              </a:rPr>
              <a:t>اگر معماری یک </a:t>
            </a:r>
            <a:r>
              <a:rPr lang="fa-IR" sz="2400" dirty="0" smtClean="0">
                <a:solidFill>
                  <a:srgbClr val="FF0000"/>
                </a:solidFill>
                <a:cs typeface="+mj-cs"/>
              </a:rPr>
              <a:t>علم </a:t>
            </a:r>
            <a:r>
              <a:rPr lang="fa-IR" sz="2400" dirty="0" smtClean="0">
                <a:cs typeface="B Zar" pitchFamily="2" charset="-78"/>
              </a:rPr>
              <a:t>است باید این معماری بر اساس علم و فلسفه امروز و دریافت کنونی ما از خود و محیط اطراف باشد . معماری امروز ما باید از علم و فلسفه قرن نوزده گذر کند و خود را با شرایط جدید منطبق سازد . همچنان که معانی ، مفاهیم و نمادها در علم و فلسفه عوض شده ، در معماری نیز باید عوض شود . </a:t>
            </a:r>
            <a:r>
              <a:rPr lang="fa-IR" sz="2400" dirty="0" smtClean="0">
                <a:solidFill>
                  <a:schemeClr val="bg1"/>
                </a:solidFill>
                <a:cs typeface="+mj-cs"/>
              </a:rPr>
              <a:t/>
            </a:r>
            <a:br>
              <a:rPr lang="fa-IR" sz="2400" dirty="0" smtClean="0">
                <a:solidFill>
                  <a:schemeClr val="bg1"/>
                </a:solidFill>
                <a:cs typeface="+mj-cs"/>
              </a:rPr>
            </a:br>
            <a:endParaRPr lang="en-US" sz="2400" dirty="0">
              <a:solidFill>
                <a:schemeClr val="bg1"/>
              </a:solidFill>
              <a:cs typeface="+mj-cs"/>
            </a:endParaRPr>
          </a:p>
        </p:txBody>
      </p:sp>
      <p:sp>
        <p:nvSpPr>
          <p:cNvPr id="5" name="TextBox 4"/>
          <p:cNvSpPr txBox="1"/>
          <p:nvPr/>
        </p:nvSpPr>
        <p:spPr>
          <a:xfrm>
            <a:off x="3810000" y="2895600"/>
            <a:ext cx="4500594" cy="4154984"/>
          </a:xfrm>
          <a:prstGeom prst="rect">
            <a:avLst/>
          </a:prstGeom>
          <a:noFill/>
        </p:spPr>
        <p:txBody>
          <a:bodyPr wrap="square" rtlCol="0">
            <a:spAutoFit/>
          </a:bodyPr>
          <a:lstStyle/>
          <a:p>
            <a:pPr algn="r"/>
            <a:r>
              <a:rPr lang="fa-IR" sz="2400" dirty="0" smtClean="0">
                <a:cs typeface="B Zar" pitchFamily="2" charset="-78"/>
              </a:rPr>
              <a:t>آیزنمن معتقد است که مدرنیست ها مدعی هستند که مدینه فاضله را باید در آینده جست و جو کرد . پست مدرنیست ها نیز به دنبال این مدینه فاضله در گذشته هستند ، ولی معماری امروز باید این مدینه فاضله را در </a:t>
            </a:r>
            <a:r>
              <a:rPr lang="fa-IR" sz="2400" dirty="0" smtClean="0">
                <a:solidFill>
                  <a:srgbClr val="FF0000"/>
                </a:solidFill>
                <a:cs typeface="B Zar" pitchFamily="2" charset="-78"/>
              </a:rPr>
              <a:t>شرایط امروز </a:t>
            </a:r>
            <a:r>
              <a:rPr lang="fa-IR" sz="2400" dirty="0" smtClean="0">
                <a:cs typeface="B Zar" pitchFamily="2" charset="-78"/>
              </a:rPr>
              <a:t>پیدا کند . در این مورد وی از واژه " </a:t>
            </a:r>
            <a:r>
              <a:rPr lang="en-US" sz="2400" dirty="0" err="1" smtClean="0">
                <a:solidFill>
                  <a:srgbClr val="FF0000"/>
                </a:solidFill>
                <a:cs typeface="+mj-cs"/>
              </a:rPr>
              <a:t>Presentness</a:t>
            </a:r>
            <a:r>
              <a:rPr lang="en-US" sz="2400" dirty="0" smtClean="0">
                <a:cs typeface="B Zar" pitchFamily="2" charset="-78"/>
              </a:rPr>
              <a:t>  " </a:t>
            </a:r>
            <a:r>
              <a:rPr lang="fa-IR" sz="2400" dirty="0" smtClean="0">
                <a:cs typeface="B Zar" pitchFamily="2" charset="-78"/>
              </a:rPr>
              <a:t>به معنای " اکنونیت "</a:t>
            </a:r>
            <a:r>
              <a:rPr lang="fa-IR" sz="2400" dirty="0" smtClean="0">
                <a:solidFill>
                  <a:schemeClr val="bg1"/>
                </a:solidFill>
                <a:cs typeface="+mj-cs"/>
              </a:rPr>
              <a:t> </a:t>
            </a:r>
            <a:r>
              <a:rPr lang="fa-IR" sz="2400" dirty="0" smtClean="0">
                <a:cs typeface="B Zar" pitchFamily="2" charset="-78"/>
              </a:rPr>
              <a:t>استفاده کرده و معتقد است که معماری در هر زمان و مکان باید اکنونیت داشته باشد . </a:t>
            </a:r>
            <a:r>
              <a:rPr lang="fa-IR" sz="2400" dirty="0" smtClean="0">
                <a:solidFill>
                  <a:srgbClr val="FF0000"/>
                </a:solidFill>
                <a:cs typeface="+mj-cs"/>
              </a:rPr>
              <a:t>متعلق به زمان و مکان حاضر باشد .</a:t>
            </a:r>
            <a:r>
              <a:rPr lang="fa-IR" sz="2400" dirty="0" smtClean="0">
                <a:solidFill>
                  <a:schemeClr val="bg1"/>
                </a:solidFill>
                <a:cs typeface="+mj-cs"/>
              </a:rPr>
              <a:t/>
            </a:r>
            <a:br>
              <a:rPr lang="fa-IR" sz="2400" dirty="0" smtClean="0">
                <a:solidFill>
                  <a:schemeClr val="bg1"/>
                </a:solidFill>
                <a:cs typeface="+mj-cs"/>
              </a:rPr>
            </a:br>
            <a:endParaRPr lang="en-US" sz="2400" dirty="0">
              <a:solidFill>
                <a:schemeClr val="bg1"/>
              </a:solidFill>
              <a:cs typeface="+mj-cs"/>
            </a:endParaRPr>
          </a:p>
        </p:txBody>
      </p:sp>
      <p:pic>
        <p:nvPicPr>
          <p:cNvPr id="6" name="Picture 5" descr="untitled2.bmp"/>
          <p:cNvPicPr>
            <a:picLocks noChangeAspect="1"/>
          </p:cNvPicPr>
          <p:nvPr/>
        </p:nvPicPr>
        <p:blipFill>
          <a:blip r:embed="rId2" cstate="print"/>
          <a:stretch>
            <a:fillRect/>
          </a:stretch>
        </p:blipFill>
        <p:spPr>
          <a:xfrm>
            <a:off x="623360" y="1142983"/>
            <a:ext cx="2734194" cy="5118197"/>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685800"/>
            <a:ext cx="4038600" cy="5486400"/>
          </a:xfrm>
        </p:spPr>
        <p:txBody>
          <a:bodyPr>
            <a:normAutofit fontScale="77500" lnSpcReduction="20000"/>
          </a:bodyPr>
          <a:lstStyle/>
          <a:p>
            <a:pPr algn="just" rtl="1">
              <a:buNone/>
            </a:pPr>
            <a:r>
              <a:rPr lang="fa-IR" dirty="0" smtClean="0">
                <a:cs typeface="B Zar" pitchFamily="2" charset="-78"/>
              </a:rPr>
              <a:t>•   در معماری دیکانستراکشن سعی بر این است که برنامه و مشخصات طرح مورد مطالعه و وارسی دقیق قرار گیرد. همچنین خود </a:t>
            </a:r>
            <a:r>
              <a:rPr lang="fa-IR" dirty="0" smtClean="0">
                <a:solidFill>
                  <a:srgbClr val="FF0000"/>
                </a:solidFill>
                <a:cs typeface="B Zar" pitchFamily="2" charset="-78"/>
              </a:rPr>
              <a:t>سایت </a:t>
            </a:r>
            <a:r>
              <a:rPr lang="fa-IR" dirty="0" smtClean="0">
                <a:cs typeface="B Zar" pitchFamily="2" charset="-78"/>
              </a:rPr>
              <a:t>و</a:t>
            </a:r>
            <a:r>
              <a:rPr lang="fa-IR" dirty="0" smtClean="0">
                <a:solidFill>
                  <a:schemeClr val="bg1"/>
                </a:solidFill>
              </a:rPr>
              <a:t> </a:t>
            </a:r>
            <a:r>
              <a:rPr lang="fa-IR" dirty="0" smtClean="0">
                <a:cs typeface="B Zar" pitchFamily="2" charset="-78"/>
              </a:rPr>
              <a:t>شرایط فیزیکی و تاریخی آن و محیط اجتماعی و فرهنگی ای که سایت در آن قرار گرفته نیز مورد بازبینی موشکافانه قرار می‌گیرد. </a:t>
            </a:r>
          </a:p>
          <a:p>
            <a:pPr algn="just" rtl="1">
              <a:buNone/>
            </a:pPr>
            <a:r>
              <a:rPr lang="fa-IR" dirty="0" smtClean="0">
                <a:solidFill>
                  <a:schemeClr val="bg1"/>
                </a:solidFill>
              </a:rPr>
              <a:t/>
            </a:r>
            <a:br>
              <a:rPr lang="fa-IR" dirty="0" smtClean="0">
                <a:solidFill>
                  <a:schemeClr val="bg1"/>
                </a:solidFill>
              </a:rPr>
            </a:br>
            <a:r>
              <a:rPr lang="fa-IR" dirty="0" smtClean="0">
                <a:solidFill>
                  <a:schemeClr val="bg1"/>
                </a:solidFill>
              </a:rPr>
              <a:t>• </a:t>
            </a:r>
            <a:r>
              <a:rPr lang="fa-IR" dirty="0" smtClean="0">
                <a:cs typeface="B Zar" pitchFamily="2" charset="-78"/>
              </a:rPr>
              <a:t>در مرحله بعد </a:t>
            </a:r>
            <a:r>
              <a:rPr lang="fa-IR" dirty="0" smtClean="0">
                <a:solidFill>
                  <a:srgbClr val="FF0000"/>
                </a:solidFill>
                <a:cs typeface="B Zar" pitchFamily="2" charset="-78"/>
              </a:rPr>
              <a:t>تفسیرها</a:t>
            </a:r>
            <a:r>
              <a:rPr lang="fa-IR" dirty="0" smtClean="0">
                <a:solidFill>
                  <a:schemeClr val="bg1"/>
                </a:solidFill>
                <a:cs typeface="B Zar" pitchFamily="2" charset="-78"/>
              </a:rPr>
              <a:t> </a:t>
            </a:r>
            <a:r>
              <a:rPr lang="fa-IR" dirty="0" smtClean="0">
                <a:cs typeface="B Zar" pitchFamily="2" charset="-78"/>
              </a:rPr>
              <a:t>و تاویل‌های مختلف از این مجموعه مطرح می‌شود. </a:t>
            </a:r>
            <a:r>
              <a:rPr lang="fa-IR" dirty="0" smtClean="0">
                <a:solidFill>
                  <a:schemeClr val="bg1"/>
                </a:solidFill>
              </a:rPr>
              <a:t/>
            </a:r>
            <a:br>
              <a:rPr lang="fa-IR" dirty="0" smtClean="0">
                <a:solidFill>
                  <a:schemeClr val="bg1"/>
                </a:solidFill>
              </a:rPr>
            </a:br>
            <a:endParaRPr lang="fa-IR" dirty="0" smtClean="0">
              <a:solidFill>
                <a:schemeClr val="bg1"/>
              </a:solidFill>
            </a:endParaRPr>
          </a:p>
          <a:p>
            <a:pPr algn="just" rtl="1">
              <a:buNone/>
            </a:pPr>
            <a:r>
              <a:rPr lang="fa-IR" dirty="0" smtClean="0">
                <a:cs typeface="B Zar" pitchFamily="2" charset="-78"/>
              </a:rPr>
              <a:t>•   در نهایت کالبد معماری به صورتی طراحی می‌شود که درعین برآوده نمودن خواسته‌ها ی عملکردی پروژه، تناقضات و تباینات بین وعات اشاره شده در فوق و تفسیرهای مختلف ز آن ارائه شود لذا شکل کالبدی به صورت یک مجموعه چند معنایی ابها م برانگیز متناقض و متزلزل ارائه میشود که خود طرح زمینه را برای </a:t>
            </a:r>
            <a:r>
              <a:rPr lang="fa-IR" dirty="0" smtClean="0">
                <a:solidFill>
                  <a:srgbClr val="FF0000"/>
                </a:solidFill>
                <a:cs typeface="B Zar" pitchFamily="2" charset="-78"/>
              </a:rPr>
              <a:t>تفسیر و تاویل </a:t>
            </a:r>
            <a:r>
              <a:rPr lang="fa-IR" dirty="0" smtClean="0">
                <a:cs typeface="B Zar" pitchFamily="2" charset="-78"/>
              </a:rPr>
              <a:t>بیشتر آماده میکند.</a:t>
            </a:r>
            <a:endParaRPr lang="en-US" dirty="0"/>
          </a:p>
        </p:txBody>
      </p:sp>
      <p:sp>
        <p:nvSpPr>
          <p:cNvPr id="6" name="Content Placeholder 5"/>
          <p:cNvSpPr>
            <a:spLocks noGrp="1"/>
          </p:cNvSpPr>
          <p:nvPr>
            <p:ph sz="half" idx="2"/>
          </p:nvPr>
        </p:nvSpPr>
        <p:spPr>
          <a:xfrm>
            <a:off x="4648200" y="685800"/>
            <a:ext cx="4038600" cy="5791200"/>
          </a:xfrm>
        </p:spPr>
        <p:txBody>
          <a:bodyPr>
            <a:normAutofit fontScale="77500" lnSpcReduction="20000"/>
          </a:bodyPr>
          <a:lstStyle/>
          <a:p>
            <a:pPr algn="just" rtl="1">
              <a:buNone/>
            </a:pPr>
            <a:r>
              <a:rPr lang="fa-IR" sz="3100" dirty="0" smtClean="0">
                <a:cs typeface="B Zar" pitchFamily="2" charset="-78"/>
              </a:rPr>
              <a:t>     باید قوانین گذشته معماری را بر هم زد و از آنجایی که این قوانین قراردادی هستند و نه طبیعی ، لذا بر هم زدن آنها ممکن است . حقایق و نمادهای گذشته باید شکافته شود ( دیکانستراکت شوند ) و </a:t>
            </a:r>
            <a:r>
              <a:rPr lang="fa-IR" sz="3100" dirty="0" smtClean="0">
                <a:solidFill>
                  <a:srgbClr val="FF0000"/>
                </a:solidFill>
                <a:cs typeface="B Zar" pitchFamily="2" charset="-78"/>
              </a:rPr>
              <a:t>مفاهیم جدید </a:t>
            </a:r>
            <a:r>
              <a:rPr lang="fa-IR" sz="3100" dirty="0" smtClean="0">
                <a:cs typeface="B Zar" pitchFamily="2" charset="-78"/>
              </a:rPr>
              <a:t>مطابق با شرایط </a:t>
            </a:r>
            <a:r>
              <a:rPr lang="fa-IR" sz="3100" dirty="0" smtClean="0">
                <a:solidFill>
                  <a:srgbClr val="FF0000"/>
                </a:solidFill>
                <a:cs typeface="B Zar" pitchFamily="2" charset="-78"/>
              </a:rPr>
              <a:t>امروز</a:t>
            </a:r>
            <a:r>
              <a:rPr lang="fa-IR" sz="3100" dirty="0" smtClean="0">
                <a:solidFill>
                  <a:schemeClr val="bg1"/>
                </a:solidFill>
                <a:cs typeface="B Zar" pitchFamily="2" charset="-78"/>
              </a:rPr>
              <a:t> </a:t>
            </a:r>
            <a:r>
              <a:rPr lang="fa-IR" sz="3100" dirty="0" smtClean="0">
                <a:cs typeface="B Zar" pitchFamily="2" charset="-78"/>
              </a:rPr>
              <a:t>از دل آنها استخراج شود . </a:t>
            </a:r>
            <a:br>
              <a:rPr lang="fa-IR" sz="3100" dirty="0" smtClean="0">
                <a:cs typeface="B Zar" pitchFamily="2" charset="-78"/>
              </a:rPr>
            </a:br>
            <a:r>
              <a:rPr lang="fa-IR" sz="3100" dirty="0" smtClean="0">
                <a:cs typeface="B Zar" pitchFamily="2" charset="-78"/>
              </a:rPr>
              <a:t>پیتر آیزنمن بر این باور است که در زندگی امروز ما ، </a:t>
            </a:r>
            <a:r>
              <a:rPr lang="fa-IR" sz="3100" dirty="0" smtClean="0">
                <a:solidFill>
                  <a:srgbClr val="FF0000"/>
                </a:solidFill>
                <a:cs typeface="B Zar" pitchFamily="2" charset="-78"/>
              </a:rPr>
              <a:t>دوگانگی</a:t>
            </a:r>
            <a:r>
              <a:rPr lang="fa-IR" sz="3100" dirty="0" smtClean="0">
                <a:solidFill>
                  <a:schemeClr val="bg1"/>
                </a:solidFill>
              </a:rPr>
              <a:t> </a:t>
            </a:r>
            <a:r>
              <a:rPr lang="fa-IR" sz="3100" dirty="0" smtClean="0"/>
              <a:t>هایی </a:t>
            </a:r>
            <a:r>
              <a:rPr lang="fa-IR" sz="3100" dirty="0" smtClean="0">
                <a:cs typeface="B Zar" pitchFamily="2" charset="-78"/>
              </a:rPr>
              <a:t>مانند وضوح و ابهام ، ثبات و بی ثباتی ، زشتی و زیبایی ، سودمندی و عدم سودمندی ، صداقت و فریب ، پایداری و تزلزل ، صراحت و ایهام وجود دارد . نمی توان از یکی برای استتار دیگری استفاده کرد ، بلکه این تقابل ها و دوگانگی ها می بایست در ساحت معماری به عنوان </a:t>
            </a:r>
            <a:r>
              <a:rPr lang="fa-IR" sz="3100" dirty="0" smtClean="0">
                <a:solidFill>
                  <a:srgbClr val="FF0000"/>
                </a:solidFill>
                <a:cs typeface="B Zar" pitchFamily="2" charset="-78"/>
              </a:rPr>
              <a:t>تجلی گاه شرایط زندگی امروز ما </a:t>
            </a:r>
            <a:r>
              <a:rPr lang="fa-IR" sz="3100" dirty="0" smtClean="0">
                <a:cs typeface="B Zar" pitchFamily="2" charset="-78"/>
              </a:rPr>
              <a:t>به</a:t>
            </a:r>
            <a:r>
              <a:rPr lang="fa-IR" sz="3100" dirty="0" smtClean="0">
                <a:solidFill>
                  <a:schemeClr val="bg1"/>
                </a:solidFill>
                <a:cs typeface="B Zar" pitchFamily="2" charset="-78"/>
              </a:rPr>
              <a:t> </a:t>
            </a:r>
            <a:r>
              <a:rPr lang="fa-IR" sz="3100" dirty="0" smtClean="0">
                <a:cs typeface="B Zar" pitchFamily="2" charset="-78"/>
              </a:rPr>
              <a:t>نمایش گذاشته شود .</a:t>
            </a:r>
            <a:r>
              <a:rPr lang="fa-IR" sz="3100" dirty="0" smtClean="0">
                <a:solidFill>
                  <a:schemeClr val="bg1"/>
                </a:solidFill>
              </a:rPr>
              <a:t/>
            </a:r>
            <a:br>
              <a:rPr lang="fa-IR" sz="3100" dirty="0" smtClean="0">
                <a:solidFill>
                  <a:schemeClr val="bg1"/>
                </a:solidFill>
              </a:rPr>
            </a:br>
            <a:endParaRPr lang="en-US" sz="3100" dirty="0" smtClean="0">
              <a:solidFill>
                <a:schemeClr val="bg1"/>
              </a:solidFill>
            </a:endParaRPr>
          </a:p>
          <a:p>
            <a:pPr algn="r">
              <a:buNone/>
            </a:pPr>
            <a:endParaRPr lang="en-US" sz="3100" dirty="0" smtClean="0">
              <a:cs typeface="B Zar" pitchFamily="2" charset="-78"/>
            </a:endParaRPr>
          </a:p>
          <a:p>
            <a:pPr algn="r">
              <a:buNone/>
            </a:pP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381000"/>
            <a:ext cx="4038600" cy="5791200"/>
          </a:xfrm>
        </p:spPr>
        <p:txBody>
          <a:bodyPr>
            <a:normAutofit fontScale="85000" lnSpcReduction="10000"/>
          </a:bodyPr>
          <a:lstStyle/>
          <a:p>
            <a:pPr algn="just" rtl="1">
              <a:buNone/>
            </a:pPr>
            <a:r>
              <a:rPr lang="fa-IR" dirty="0" smtClean="0">
                <a:cs typeface="B Zar" pitchFamily="2" charset="-78"/>
              </a:rPr>
              <a:t>     معماری دیکانستراکشن به عنوان یک سبک فراگیر و جهانی عمر نسبتا کوتاهی داشت و از حدود یک دهه فراتر نرفت ، ولی تاثیر شگرف و بنیادین بر شیوه طراحی و نوع بازنمایی معنی و تفسیر در حوزه معماری داشت . این سبک به عنوان پیش زمینه رویکردهای متعاقب آن همچون معماری فولدینگ و معماری پیدایش کیهانی بود .</a:t>
            </a:r>
            <a:r>
              <a:rPr lang="fa-IR" dirty="0" smtClean="0">
                <a:solidFill>
                  <a:schemeClr val="bg1"/>
                </a:solidFill>
              </a:rPr>
              <a:t/>
            </a:r>
            <a:br>
              <a:rPr lang="fa-IR" dirty="0" smtClean="0">
                <a:solidFill>
                  <a:schemeClr val="bg1"/>
                </a:solidFill>
              </a:rPr>
            </a:br>
            <a:r>
              <a:rPr lang="fa-IR" dirty="0" smtClean="0">
                <a:cs typeface="B Zar" pitchFamily="2" charset="-78"/>
              </a:rPr>
              <a:t>از دیگر معماران این سبک می توان از </a:t>
            </a:r>
            <a:r>
              <a:rPr lang="fa-IR" dirty="0" smtClean="0">
                <a:solidFill>
                  <a:srgbClr val="FF0000"/>
                </a:solidFill>
              </a:rPr>
              <a:t>فرانک  او گهری </a:t>
            </a:r>
            <a:r>
              <a:rPr lang="fa-IR" dirty="0" smtClean="0"/>
              <a:t>،</a:t>
            </a:r>
            <a:r>
              <a:rPr lang="fa-IR" dirty="0" smtClean="0">
                <a:solidFill>
                  <a:schemeClr val="bg1"/>
                </a:solidFill>
              </a:rPr>
              <a:t> </a:t>
            </a:r>
            <a:r>
              <a:rPr lang="fa-IR" dirty="0" smtClean="0">
                <a:solidFill>
                  <a:srgbClr val="FF0000"/>
                </a:solidFill>
              </a:rPr>
              <a:t>زاها حدید </a:t>
            </a:r>
            <a:r>
              <a:rPr lang="fa-IR" dirty="0" smtClean="0"/>
              <a:t>، </a:t>
            </a:r>
            <a:r>
              <a:rPr lang="fa-IR" dirty="0" smtClean="0">
                <a:solidFill>
                  <a:srgbClr val="FF0000"/>
                </a:solidFill>
              </a:rPr>
              <a:t>رم کولهاس </a:t>
            </a:r>
            <a:r>
              <a:rPr lang="fa-IR" dirty="0" smtClean="0"/>
              <a:t>،</a:t>
            </a:r>
            <a:r>
              <a:rPr lang="fa-IR" dirty="0" smtClean="0">
                <a:solidFill>
                  <a:srgbClr val="FF0000"/>
                </a:solidFill>
              </a:rPr>
              <a:t>دانیل لیبسکیند</a:t>
            </a:r>
            <a:r>
              <a:rPr lang="fa-IR" dirty="0" smtClean="0"/>
              <a:t>،</a:t>
            </a:r>
            <a:r>
              <a:rPr lang="fa-IR" dirty="0" smtClean="0">
                <a:solidFill>
                  <a:srgbClr val="FF0000"/>
                </a:solidFill>
              </a:rPr>
              <a:t> کوپ همیل بلاو </a:t>
            </a:r>
            <a:r>
              <a:rPr lang="fa-IR" dirty="0" smtClean="0"/>
              <a:t>و </a:t>
            </a:r>
            <a:r>
              <a:rPr lang="fa-IR" dirty="0" smtClean="0">
                <a:solidFill>
                  <a:srgbClr val="FF0000"/>
                </a:solidFill>
              </a:rPr>
              <a:t>برنارد چومی </a:t>
            </a:r>
            <a:r>
              <a:rPr lang="fa-IR" dirty="0" smtClean="0">
                <a:cs typeface="B Zar" pitchFamily="2" charset="-78"/>
              </a:rPr>
              <a:t>نام برد .</a:t>
            </a:r>
            <a:r>
              <a:rPr lang="fa-IR" dirty="0" smtClean="0">
                <a:solidFill>
                  <a:schemeClr val="bg1"/>
                </a:solidFill>
              </a:rPr>
              <a:t/>
            </a:r>
            <a:br>
              <a:rPr lang="fa-IR" dirty="0" smtClean="0">
                <a:solidFill>
                  <a:schemeClr val="bg1"/>
                </a:solidFill>
              </a:rPr>
            </a:br>
            <a:endParaRPr lang="en-US" dirty="0" smtClean="0">
              <a:solidFill>
                <a:schemeClr val="bg1"/>
              </a:solidFill>
            </a:endParaRPr>
          </a:p>
          <a:p>
            <a:endParaRPr lang="en-US" dirty="0"/>
          </a:p>
        </p:txBody>
      </p:sp>
      <p:sp>
        <p:nvSpPr>
          <p:cNvPr id="6" name="Content Placeholder 5"/>
          <p:cNvSpPr>
            <a:spLocks noGrp="1"/>
          </p:cNvSpPr>
          <p:nvPr>
            <p:ph sz="half" idx="2"/>
          </p:nvPr>
        </p:nvSpPr>
        <p:spPr>
          <a:xfrm>
            <a:off x="4648200" y="304800"/>
            <a:ext cx="4038600" cy="5867400"/>
          </a:xfrm>
        </p:spPr>
        <p:txBody>
          <a:bodyPr>
            <a:normAutofit fontScale="85000" lnSpcReduction="10000"/>
          </a:bodyPr>
          <a:lstStyle/>
          <a:p>
            <a:pPr algn="just" rtl="1">
              <a:buNone/>
            </a:pPr>
            <a:r>
              <a:rPr lang="fa-IR" dirty="0" smtClean="0">
                <a:cs typeface="B Zar" pitchFamily="2" charset="-78"/>
              </a:rPr>
              <a:t>• ”دگرگونی“ معیارهای زیباشناختی در فلسفه ساخت و ”دگردیسی“ حاصل در فرم‌های معماری مبتنی بر ”دگراندیشی“ و ”دگرادراکی“ که از ایجاد انگیزش آنی در روند طراحی معماری یا ایجاد ”تخریب“ ساختارهای سنتی زیباشناختی در معماری، همچون ”تقارن“، ”نظم“، ”تناسب“ و ”سلسله مراتب“ فرمی‌همگام با دگرگونی مفاهیم ” عملکردی صرف “ و نه ” صرفا عملکردی “ حاصل می‌شود، بنیان اندیشه دریدا در زیبایی شناسی واسازی است. </a:t>
            </a:r>
            <a:br>
              <a:rPr lang="fa-IR" dirty="0" smtClean="0">
                <a:cs typeface="B Zar" pitchFamily="2" charset="-78"/>
              </a:rPr>
            </a:br>
            <a:r>
              <a:rPr lang="fa-IR" dirty="0" smtClean="0">
                <a:cs typeface="B Zar" pitchFamily="2" charset="-78"/>
              </a:rPr>
              <a:t>• دوری از ساختارهای سنتی شکل گرفته مبتنی بر ”خردورزی“ تنها می‌تواند نمودی بر ”فرم‌وجایگاه” مفاهیم عملکردی“ در معماری را رقم زند.</a:t>
            </a:r>
            <a:endParaRPr lang="en-US" dirty="0" smtClean="0">
              <a:cs typeface="B Zar" pitchFamily="2" charset="-78"/>
            </a:endParaRPr>
          </a:p>
          <a:p>
            <a:pPr algn="r"/>
            <a:endParaRPr lang="en-US" dirty="0">
              <a:cs typeface="B Zar" pitchFamily="2" charset="-7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deconstruction.jpg"/>
          <p:cNvPicPr>
            <a:picLocks noChangeAspect="1"/>
          </p:cNvPicPr>
          <p:nvPr/>
        </p:nvPicPr>
        <p:blipFill>
          <a:blip r:embed="rId2" cstate="print"/>
          <a:srcRect/>
          <a:stretch>
            <a:fillRect/>
          </a:stretch>
        </p:blipFill>
        <p:spPr bwMode="auto">
          <a:xfrm>
            <a:off x="-682626" y="0"/>
            <a:ext cx="9826626" cy="6858000"/>
          </a:xfrm>
          <a:prstGeom prst="rect">
            <a:avLst/>
          </a:prstGeom>
          <a:noFill/>
          <a:ln w="9525">
            <a:noFill/>
            <a:miter lim="800000"/>
            <a:headEnd/>
            <a:tailEnd/>
          </a:ln>
        </p:spPr>
      </p:pic>
      <p:sp>
        <p:nvSpPr>
          <p:cNvPr id="4" name="Rectangle 3"/>
          <p:cNvSpPr/>
          <p:nvPr/>
        </p:nvSpPr>
        <p:spPr>
          <a:xfrm rot="16200000">
            <a:off x="-119836" y="-188625"/>
            <a:ext cx="4572000" cy="4339650"/>
          </a:xfrm>
          <a:prstGeom prst="rect">
            <a:avLst/>
          </a:prstGeom>
        </p:spPr>
        <p:txBody>
          <a:bodyPr wrap="square">
            <a:spAutoFit/>
          </a:bodyPr>
          <a:lstStyle/>
          <a:p>
            <a:pPr algn="ctr" rtl="1"/>
            <a:r>
              <a:rPr lang="fa-IR" sz="2400" b="1" dirty="0" smtClean="0">
                <a:solidFill>
                  <a:schemeClr val="bg1"/>
                </a:solidFill>
                <a:cs typeface="B Zar" pitchFamily="2" charset="-78"/>
              </a:rPr>
              <a:t>سیر اندیشه های معماری </a:t>
            </a:r>
          </a:p>
          <a:p>
            <a:pPr algn="ctr" rtl="1"/>
            <a:r>
              <a:rPr lang="fa-IR" dirty="0" smtClean="0">
                <a:solidFill>
                  <a:schemeClr val="bg1"/>
                </a:solidFill>
              </a:rPr>
              <a:t>  </a:t>
            </a:r>
          </a:p>
          <a:p>
            <a:pPr algn="ctr" rtl="1"/>
            <a:endParaRPr lang="fa-IR" dirty="0" smtClean="0">
              <a:solidFill>
                <a:schemeClr val="bg1"/>
              </a:solidFill>
            </a:endParaRPr>
          </a:p>
          <a:p>
            <a:pPr algn="ctr" rtl="1"/>
            <a:endParaRPr lang="fa-IR" dirty="0">
              <a:solidFill>
                <a:schemeClr val="bg1"/>
              </a:solidFill>
            </a:endParaRPr>
          </a:p>
          <a:p>
            <a:pPr algn="ctr" rtl="1"/>
            <a:endParaRPr lang="fa-IR" dirty="0" smtClean="0">
              <a:solidFill>
                <a:schemeClr val="bg1"/>
              </a:solidFill>
            </a:endParaRPr>
          </a:p>
          <a:p>
            <a:pPr algn="ctr" rtl="1"/>
            <a:endParaRPr lang="fa-IR" dirty="0" smtClean="0">
              <a:solidFill>
                <a:schemeClr val="bg1"/>
              </a:solidFill>
            </a:endParaRPr>
          </a:p>
          <a:p>
            <a:pPr algn="ctr" rtl="1"/>
            <a:endParaRPr lang="fa-IR" dirty="0">
              <a:solidFill>
                <a:schemeClr val="bg1"/>
              </a:solidFill>
            </a:endParaRPr>
          </a:p>
          <a:p>
            <a:pPr algn="ctr" rtl="1"/>
            <a:endParaRPr lang="fa-IR" dirty="0">
              <a:solidFill>
                <a:schemeClr val="bg1"/>
              </a:solidFill>
            </a:endParaRPr>
          </a:p>
          <a:p>
            <a:pPr algn="ctr" rtl="1"/>
            <a:endParaRPr lang="fa-IR" dirty="0" smtClean="0">
              <a:solidFill>
                <a:schemeClr val="bg1"/>
              </a:solidFill>
            </a:endParaRPr>
          </a:p>
          <a:p>
            <a:pPr algn="ctr" rtl="1"/>
            <a:endParaRPr lang="fa-IR" dirty="0">
              <a:solidFill>
                <a:schemeClr val="bg1"/>
              </a:solidFill>
            </a:endParaRPr>
          </a:p>
          <a:p>
            <a:pPr algn="ctr" rtl="1"/>
            <a:endParaRPr lang="fa-IR" dirty="0">
              <a:solidFill>
                <a:schemeClr val="bg1"/>
              </a:solidFill>
            </a:endParaRPr>
          </a:p>
          <a:p>
            <a:pPr algn="ctr" rtl="1"/>
            <a:endParaRPr lang="fa-IR" dirty="0" smtClean="0">
              <a:solidFill>
                <a:schemeClr val="bg1"/>
              </a:solidFill>
            </a:endParaRPr>
          </a:p>
          <a:p>
            <a:pPr algn="ctr" rtl="1"/>
            <a:endParaRPr lang="fa-IR" dirty="0" smtClean="0">
              <a:solidFill>
                <a:schemeClr val="bg1"/>
              </a:solidFill>
            </a:endParaRPr>
          </a:p>
          <a:p>
            <a:pPr algn="ctr" rtl="1"/>
            <a:endParaRPr lang="fa-IR" dirty="0">
              <a:solidFill>
                <a:schemeClr val="bg1"/>
              </a:solidFill>
            </a:endParaRPr>
          </a:p>
          <a:p>
            <a:pPr algn="ctr" rtl="1"/>
            <a:endParaRPr lang="fa-IR" dirty="0">
              <a:solidFill>
                <a:schemeClr val="bg1"/>
              </a:solidFill>
            </a:endParaRPr>
          </a:p>
        </p:txBody>
      </p:sp>
      <p:sp>
        <p:nvSpPr>
          <p:cNvPr id="6" name="Rectangle 5"/>
          <p:cNvSpPr/>
          <p:nvPr/>
        </p:nvSpPr>
        <p:spPr>
          <a:xfrm>
            <a:off x="228600" y="5029200"/>
            <a:ext cx="9372600" cy="400110"/>
          </a:xfrm>
          <a:prstGeom prst="rect">
            <a:avLst/>
          </a:prstGeom>
        </p:spPr>
        <p:txBody>
          <a:bodyPr wrap="square">
            <a:spAutoFit/>
          </a:bodyPr>
          <a:lstStyle/>
          <a:p>
            <a:r>
              <a:rPr lang="fa-IR" sz="2000" b="1" dirty="0" smtClean="0">
                <a:solidFill>
                  <a:schemeClr val="bg1"/>
                </a:solidFill>
                <a:cs typeface="B Zar" pitchFamily="2" charset="-78"/>
              </a:rPr>
              <a:t>ساختار شكنان ثابت كردند كه ادبيات توسط افرادي نا درست و به دليل نا درست نوشته شده است</a:t>
            </a:r>
            <a:endParaRPr lang="en-US" sz="2000" dirty="0">
              <a:solidFill>
                <a:schemeClr val="bg1"/>
              </a:solidFill>
              <a:cs typeface="B Zar" pitchFamily="2" charset="-78"/>
            </a:endParaRPr>
          </a:p>
        </p:txBody>
      </p:sp>
      <p:sp>
        <p:nvSpPr>
          <p:cNvPr id="7" name="Rectangle 6"/>
          <p:cNvSpPr/>
          <p:nvPr/>
        </p:nvSpPr>
        <p:spPr>
          <a:xfrm>
            <a:off x="304800" y="6019800"/>
            <a:ext cx="1289135" cy="369332"/>
          </a:xfrm>
          <a:prstGeom prst="rect">
            <a:avLst/>
          </a:prstGeom>
        </p:spPr>
        <p:txBody>
          <a:bodyPr wrap="none">
            <a:spAutoFit/>
          </a:bodyPr>
          <a:lstStyle/>
          <a:p>
            <a:pPr>
              <a:defRPr/>
            </a:pPr>
            <a:r>
              <a:rPr lang="fa-IR" b="1" dirty="0" smtClean="0">
                <a:solidFill>
                  <a:schemeClr val="bg2">
                    <a:lumMod val="50000"/>
                  </a:schemeClr>
                </a:solidFill>
              </a:rPr>
              <a:t>ملكوم برامبري</a:t>
            </a:r>
            <a:endParaRPr lang="en-US" b="1" dirty="0">
              <a:solidFill>
                <a:schemeClr val="bg2">
                  <a:lumMod val="50000"/>
                </a:schemeClr>
              </a:solidFill>
            </a:endParaRPr>
          </a:p>
        </p:txBody>
      </p:sp>
      <p:sp>
        <p:nvSpPr>
          <p:cNvPr id="8" name="Rectangle 7"/>
          <p:cNvSpPr/>
          <p:nvPr/>
        </p:nvSpPr>
        <p:spPr>
          <a:xfrm>
            <a:off x="4267200" y="228600"/>
            <a:ext cx="4343400" cy="707886"/>
          </a:xfrm>
          <a:prstGeom prst="rect">
            <a:avLst/>
          </a:prstGeom>
        </p:spPr>
        <p:txBody>
          <a:bodyPr wrap="square">
            <a:spAutoFit/>
          </a:bodyPr>
          <a:lstStyle/>
          <a:p>
            <a:pPr algn="ctr"/>
            <a:r>
              <a:rPr lang="fa-IR" sz="4000" b="1" dirty="0" smtClean="0">
                <a:solidFill>
                  <a:schemeClr val="bg1"/>
                </a:solidFill>
                <a:cs typeface="B Farnaz" pitchFamily="2" charset="-78"/>
              </a:rPr>
              <a:t>به نام زیبنده زیبایی</a:t>
            </a:r>
            <a:endParaRPr lang="en-US" sz="4000" b="1" dirty="0">
              <a:solidFill>
                <a:schemeClr val="bg1"/>
              </a:solidFill>
              <a:cs typeface="B Farnaz" pitchFamily="2" charset="-78"/>
            </a:endParaRPr>
          </a:p>
        </p:txBody>
      </p:sp>
      <p:sp>
        <p:nvSpPr>
          <p:cNvPr id="2" name="TextBox 1"/>
          <p:cNvSpPr txBox="1"/>
          <p:nvPr/>
        </p:nvSpPr>
        <p:spPr>
          <a:xfrm>
            <a:off x="2573741" y="5749587"/>
            <a:ext cx="4343400" cy="369332"/>
          </a:xfrm>
          <a:prstGeom prst="rect">
            <a:avLst/>
          </a:prstGeom>
          <a:noFill/>
        </p:spPr>
        <p:txBody>
          <a:bodyPr wrap="square" rtlCol="1">
            <a:spAutoFit/>
          </a:bodyPr>
          <a:lstStyle/>
          <a:p>
            <a:r>
              <a:rPr lang="en-US" dirty="0" smtClean="0">
                <a:solidFill>
                  <a:schemeClr val="bg1"/>
                </a:solidFill>
                <a:hlinkClick r:id="rId3"/>
              </a:rPr>
              <a:t>www.pickcad.com</a:t>
            </a:r>
            <a:r>
              <a:rPr lang="en-US" dirty="0" smtClean="0">
                <a:solidFill>
                  <a:schemeClr val="bg1"/>
                </a:solidFill>
              </a:rPr>
              <a:t> </a:t>
            </a:r>
            <a:endParaRPr lang="fa-IR" dirty="0">
              <a:solidFill>
                <a:schemeClr val="bg1"/>
              </a:solidFill>
            </a:endParaRPr>
          </a:p>
        </p:txBody>
      </p:sp>
    </p:spTree>
    <p:extLst>
      <p:ext uri="{BB962C8B-B14F-4D97-AF65-F5344CB8AC3E}">
        <p14:creationId xmlns:p14="http://schemas.microsoft.com/office/powerpoint/2010/main" val="8578501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Eisenman_popup"/>
          <p:cNvPicPr>
            <a:picLocks noChangeAspect="1" noChangeArrowheads="1"/>
          </p:cNvPicPr>
          <p:nvPr/>
        </p:nvPicPr>
        <p:blipFill>
          <a:blip r:embed="rId2" cstate="print"/>
          <a:srcRect/>
          <a:stretch>
            <a:fillRect/>
          </a:stretch>
        </p:blipFill>
        <p:spPr bwMode="auto">
          <a:xfrm>
            <a:off x="304800" y="228600"/>
            <a:ext cx="8458200" cy="628943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5" name="Content Placeholder 4"/>
          <p:cNvSpPr>
            <a:spLocks noGrp="1"/>
          </p:cNvSpPr>
          <p:nvPr>
            <p:ph sz="half" idx="1"/>
          </p:nvPr>
        </p:nvSpPr>
        <p:spPr>
          <a:xfrm>
            <a:off x="228600" y="304800"/>
            <a:ext cx="4038600" cy="4526280"/>
          </a:xfrm>
        </p:spPr>
        <p:txBody>
          <a:bodyPr>
            <a:normAutofit/>
          </a:bodyPr>
          <a:lstStyle/>
          <a:p>
            <a:pPr algn="r"/>
            <a:r>
              <a:rPr lang="fa-IR" sz="2400" dirty="0" smtClean="0">
                <a:solidFill>
                  <a:srgbClr val="FFC000"/>
                </a:solidFill>
                <a:ea typeface="Majalla UI"/>
                <a:cs typeface="B Nazanin" pitchFamily="2" charset="-78"/>
              </a:rPr>
              <a:t>آیزنمن یک معمار،نظریه پرداز و مدرس است.او در سال 1932 در نوارک ، نیوجرسی در آمریکا به دنیا آمد.لیسانس معماری خود را  در سال 1955 از دانشگاه کرنل دریافت کرد.به علاوه تخصص معماری خود را از دانشگاه کلمبیا، فوق لیسانس وپ.اچ.دی از دانشگاه کمبریج ویک دکترای افتخاری هنرهای بصری از دانشگاه ایلینوس شیکاگو،دریافت نموده است .</a:t>
            </a:r>
            <a:endParaRPr lang="en-US" sz="2400" dirty="0" smtClean="0">
              <a:solidFill>
                <a:srgbClr val="FFC000"/>
              </a:solidFill>
              <a:ea typeface="Majalla UI"/>
              <a:cs typeface="B Nazanin" pitchFamily="2" charset="-78"/>
            </a:endParaRPr>
          </a:p>
          <a:p>
            <a:pPr algn="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229600" cy="533400"/>
          </a:xfrm>
        </p:spPr>
        <p:txBody>
          <a:bodyPr>
            <a:normAutofit fontScale="90000"/>
          </a:bodyPr>
          <a:lstStyle/>
          <a:p>
            <a:pPr algn="r" eaLnBrk="1" fontAlgn="auto" hangingPunct="1">
              <a:spcAft>
                <a:spcPts val="0"/>
              </a:spcAft>
              <a:defRPr/>
            </a:pPr>
            <a:r>
              <a:rPr lang="fa-IR" dirty="0" smtClean="0">
                <a:solidFill>
                  <a:schemeClr val="tx1"/>
                </a:solidFill>
                <a:cs typeface="B Nazanin" pitchFamily="2" charset="-78"/>
              </a:rPr>
              <a:t>جوایز ایزنمن </a:t>
            </a:r>
            <a:endParaRPr lang="en-US" dirty="0">
              <a:solidFill>
                <a:schemeClr val="tx1"/>
              </a:solidFill>
              <a:cs typeface="B Nazanin" pitchFamily="2" charset="-78"/>
            </a:endParaRPr>
          </a:p>
        </p:txBody>
      </p:sp>
      <p:sp>
        <p:nvSpPr>
          <p:cNvPr id="3" name="Content Placeholder 2"/>
          <p:cNvSpPr>
            <a:spLocks noGrp="1"/>
          </p:cNvSpPr>
          <p:nvPr>
            <p:ph idx="1"/>
          </p:nvPr>
        </p:nvSpPr>
        <p:spPr>
          <a:xfrm>
            <a:off x="428625" y="1219201"/>
            <a:ext cx="8258175" cy="5105400"/>
          </a:xfrm>
        </p:spPr>
        <p:txBody>
          <a:bodyPr>
            <a:normAutofit/>
          </a:bodyPr>
          <a:lstStyle/>
          <a:p>
            <a:pPr marL="274320" indent="-274320" algn="just" rtl="1" eaLnBrk="1" fontAlgn="auto" hangingPunct="1">
              <a:spcAft>
                <a:spcPts val="0"/>
              </a:spcAft>
              <a:buClr>
                <a:schemeClr val="accent3"/>
              </a:buClr>
              <a:buFont typeface="Wingdings 2"/>
              <a:buChar char=""/>
              <a:defRPr/>
            </a:pPr>
            <a:r>
              <a:rPr lang="fa-IR" sz="2400" dirty="0" smtClean="0">
                <a:cs typeface="B Zar" pitchFamily="2" charset="-78"/>
              </a:rPr>
              <a:t>در سال ۱۹۸۵، آقاي آيزنمن جايزه ي شير سنگي را براي پروژه ي رومئوژوليت خود در سومين بينال معماري در ونيز دريافت كرد. در بينال پنجم هم او يكي از دو معماري بود كه به عنوان نماينده ي ايالات متحده شركت داشت و پروژه هاي ارائه شده توسط ايشان در موزه ها و گالري هاي سر تاسر دنيا نمايش داده شد. در ضمن تا سال ۱۹۸۲ به عنوان بنيانگذار و مدير انستيتو معماري و شهرسازي بوده و به عنوان منبع تفكر و انديشه براي نقد معماري به شمار مي آمد.آيزنمن تعداد زيادي جايزه دريافت كرد: بورس تحصيلي گوين هايم (۱۹۷۶)، جايزه ي برانئر از آكادمي هنر و ادبيات و جايزه ي بين المللي براي هنر،جايزه ي افتخاري از انستيتو معماري آمريكا به خاطر مركزي در اهايو (۱۹۸۹)، جايزه ي بين المللي براي طراحي شركت مركزي كوزميئي سانگيو در توكيوي ژاپن (۱۹۹۱)</a:t>
            </a:r>
            <a:r>
              <a:rPr lang="en-US" sz="2400" dirty="0" smtClean="0">
                <a:cs typeface="B Zar" pitchFamily="2" charset="-78"/>
              </a:rPr>
              <a:t>.</a:t>
            </a:r>
          </a:p>
          <a:p>
            <a:pPr marL="274320" indent="-274320" algn="just" rtl="1" eaLnBrk="1" fontAlgn="auto" hangingPunct="1">
              <a:spcAft>
                <a:spcPts val="0"/>
              </a:spcAft>
              <a:buClr>
                <a:schemeClr val="accent3"/>
              </a:buClr>
              <a:buFont typeface="Wingdings 2"/>
              <a:buChar char=""/>
              <a:defRPr/>
            </a:pPr>
            <a:endParaRPr lang="en-US" sz="2400" dirty="0" smtClean="0">
              <a:solidFill>
                <a:schemeClr val="bg1"/>
              </a:solidFill>
              <a:cs typeface="B Nazanin" pitchFamily="2" charset="-7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algn="r" eaLnBrk="1" hangingPunct="1"/>
            <a:r>
              <a:rPr lang="fa-IR" dirty="0" smtClean="0">
                <a:solidFill>
                  <a:schemeClr val="tx1"/>
                </a:solidFill>
                <a:cs typeface="B Nazanin" pitchFamily="2" charset="-78"/>
              </a:rPr>
              <a:t>کتابهای آیزنمن</a:t>
            </a:r>
            <a:endParaRPr lang="en-US" dirty="0" smtClean="0">
              <a:solidFill>
                <a:schemeClr val="tx1"/>
              </a:solidFill>
              <a:cs typeface="B Nazanin" pitchFamily="2" charset="-78"/>
            </a:endParaRPr>
          </a:p>
        </p:txBody>
      </p:sp>
      <p:sp>
        <p:nvSpPr>
          <p:cNvPr id="9219" name="Content Placeholder 2"/>
          <p:cNvSpPr>
            <a:spLocks noGrp="1"/>
          </p:cNvSpPr>
          <p:nvPr>
            <p:ph idx="1"/>
          </p:nvPr>
        </p:nvSpPr>
        <p:spPr>
          <a:xfrm>
            <a:off x="457200" y="1600201"/>
            <a:ext cx="8229600" cy="5186386"/>
          </a:xfrm>
        </p:spPr>
        <p:txBody>
          <a:bodyPr/>
          <a:lstStyle/>
          <a:p>
            <a:pPr algn="r" rtl="1" eaLnBrk="1" hangingPunct="1"/>
            <a:r>
              <a:rPr lang="ar-SA" dirty="0" smtClean="0">
                <a:solidFill>
                  <a:schemeClr val="bg1"/>
                </a:solidFill>
                <a:ea typeface="Majalla UI"/>
              </a:rPr>
              <a:t> </a:t>
            </a:r>
            <a:r>
              <a:rPr lang="fa-IR" dirty="0" smtClean="0">
                <a:ea typeface="Majalla UI"/>
                <a:cs typeface="B Nazanin" pitchFamily="2" charset="-78"/>
              </a:rPr>
              <a:t>1.پیتر آیزنمن،</a:t>
            </a:r>
            <a:r>
              <a:rPr lang="fa-IR" dirty="0" smtClean="0">
                <a:solidFill>
                  <a:srgbClr val="FF0000"/>
                </a:solidFill>
                <a:ea typeface="Majalla UI"/>
                <a:cs typeface="B Nazanin" pitchFamily="2" charset="-78"/>
              </a:rPr>
              <a:t>معماران</a:t>
            </a:r>
            <a:r>
              <a:rPr lang="fa-IR" dirty="0" smtClean="0">
                <a:ea typeface="Majalla UI"/>
                <a:cs typeface="B Nazanin" pitchFamily="2" charset="-78"/>
              </a:rPr>
              <a:t>،1988-1998</a:t>
            </a:r>
          </a:p>
          <a:p>
            <a:pPr algn="r" rtl="1" eaLnBrk="1" hangingPunct="1"/>
            <a:r>
              <a:rPr lang="fa-IR" dirty="0" smtClean="0">
                <a:ea typeface="Majalla UI"/>
                <a:cs typeface="B Nazanin" pitchFamily="2" charset="-78"/>
              </a:rPr>
              <a:t>2.</a:t>
            </a:r>
            <a:r>
              <a:rPr lang="ar-SA" dirty="0" smtClean="0">
                <a:ea typeface="Majalla UI"/>
                <a:cs typeface="B Nazanin" pitchFamily="2" charset="-78"/>
              </a:rPr>
              <a:t>پیتر آیزنمن ، </a:t>
            </a:r>
            <a:r>
              <a:rPr lang="ar-SA" dirty="0" smtClean="0">
                <a:solidFill>
                  <a:srgbClr val="FF0000"/>
                </a:solidFill>
                <a:ea typeface="Majalla UI"/>
                <a:cs typeface="B Nazanin" pitchFamily="2" charset="-78"/>
              </a:rPr>
              <a:t>خانه ها از دو کارت در</a:t>
            </a:r>
            <a:r>
              <a:rPr lang="en-US" dirty="0" smtClean="0">
                <a:cs typeface="B Nazanin" pitchFamily="2" charset="-78"/>
              </a:rPr>
              <a:t>.</a:t>
            </a:r>
            <a:r>
              <a:rPr lang="ar-SA" dirty="0" smtClean="0">
                <a:cs typeface="B Nazanin" pitchFamily="2" charset="-78"/>
              </a:rPr>
              <a:t> نیویورک : انتشارات دانشگاه آکسفورد ، 1987. </a:t>
            </a:r>
            <a:r>
              <a:rPr lang="ar-SA" dirty="0" smtClean="0">
                <a:solidFill>
                  <a:schemeClr val="bg1"/>
                </a:solidFill>
                <a:cs typeface="B Nazanin" pitchFamily="2" charset="-78"/>
              </a:rPr>
              <a:t/>
            </a:r>
            <a:br>
              <a:rPr lang="ar-SA" dirty="0" smtClean="0">
                <a:solidFill>
                  <a:schemeClr val="bg1"/>
                </a:solidFill>
                <a:cs typeface="B Nazanin" pitchFamily="2" charset="-78"/>
              </a:rPr>
            </a:br>
            <a:r>
              <a:rPr lang="fa-IR" dirty="0" smtClean="0">
                <a:cs typeface="B Nazanin" pitchFamily="2" charset="-78"/>
              </a:rPr>
              <a:t>3. </a:t>
            </a:r>
            <a:r>
              <a:rPr lang="ar-SA" dirty="0" smtClean="0">
                <a:cs typeface="B Nazanin" pitchFamily="2" charset="-78"/>
              </a:rPr>
              <a:t> پیتر آیزنمن ، </a:t>
            </a:r>
            <a:r>
              <a:rPr lang="ar-SA" dirty="0" smtClean="0">
                <a:solidFill>
                  <a:srgbClr val="FF0000"/>
                </a:solidFill>
                <a:cs typeface="B Nazanin" pitchFamily="2" charset="-78"/>
              </a:rPr>
              <a:t>نمودار خاطرات روزانه </a:t>
            </a:r>
            <a:r>
              <a:rPr lang="ar-SA" dirty="0" smtClean="0">
                <a:cs typeface="B Nazanin" pitchFamily="2" charset="-78"/>
              </a:rPr>
              <a:t>، (جهان معماری سری کتاب های تیمز و هادسون) ، 1999. </a:t>
            </a:r>
            <a:r>
              <a:rPr lang="ar-SA" dirty="0" smtClean="0">
                <a:solidFill>
                  <a:schemeClr val="bg1"/>
                </a:solidFill>
                <a:cs typeface="B Nazanin" pitchFamily="2" charset="-78"/>
              </a:rPr>
              <a:t/>
            </a:r>
            <a:br>
              <a:rPr lang="ar-SA" dirty="0" smtClean="0">
                <a:solidFill>
                  <a:schemeClr val="bg1"/>
                </a:solidFill>
                <a:cs typeface="B Nazanin" pitchFamily="2" charset="-78"/>
              </a:rPr>
            </a:br>
            <a:r>
              <a:rPr lang="ar-SA" dirty="0" smtClean="0">
                <a:solidFill>
                  <a:schemeClr val="bg1"/>
                </a:solidFill>
                <a:cs typeface="B Nazanin" pitchFamily="2" charset="-78"/>
              </a:rPr>
              <a:t> </a:t>
            </a:r>
            <a:r>
              <a:rPr lang="fa-IR" dirty="0" smtClean="0">
                <a:cs typeface="B Nazanin" pitchFamily="2" charset="-78"/>
              </a:rPr>
              <a:t>4. </a:t>
            </a:r>
            <a:r>
              <a:rPr lang="ar-SA" dirty="0" smtClean="0">
                <a:cs typeface="B Nazanin" pitchFamily="2" charset="-78"/>
              </a:rPr>
              <a:t>پیتر آیزنمن ، </a:t>
            </a:r>
            <a:r>
              <a:rPr lang="ar-SA" dirty="0" smtClean="0">
                <a:solidFill>
                  <a:srgbClr val="FF0000"/>
                </a:solidFill>
                <a:cs typeface="B Nazanin" pitchFamily="2" charset="-78"/>
              </a:rPr>
              <a:t>انتقادات مطبوعات </a:t>
            </a:r>
            <a:r>
              <a:rPr lang="ar-SA" dirty="0" smtClean="0">
                <a:cs typeface="B Nazanin" pitchFamily="2" charset="-78"/>
              </a:rPr>
              <a:t>، نیویورک ،  </a:t>
            </a:r>
            <a:r>
              <a:rPr lang="fa-IR" dirty="0" smtClean="0">
                <a:cs typeface="B Nazanin" pitchFamily="2" charset="-78"/>
              </a:rPr>
              <a:t>2003</a:t>
            </a:r>
            <a:r>
              <a:rPr lang="ar-SA" dirty="0" smtClean="0">
                <a:solidFill>
                  <a:schemeClr val="bg1"/>
                </a:solidFill>
                <a:cs typeface="B Nazanin" pitchFamily="2" charset="-78"/>
              </a:rPr>
              <a:t/>
            </a:r>
            <a:br>
              <a:rPr lang="ar-SA" dirty="0" smtClean="0">
                <a:solidFill>
                  <a:schemeClr val="bg1"/>
                </a:solidFill>
                <a:cs typeface="B Nazanin" pitchFamily="2" charset="-78"/>
              </a:rPr>
            </a:br>
            <a:r>
              <a:rPr lang="fa-IR" dirty="0" smtClean="0">
                <a:cs typeface="B Nazanin" pitchFamily="2" charset="-78"/>
              </a:rPr>
              <a:t>5. </a:t>
            </a:r>
            <a:r>
              <a:rPr lang="ar-SA" dirty="0" smtClean="0">
                <a:cs typeface="B Nazanin" pitchFamily="2" charset="-78"/>
              </a:rPr>
              <a:t>پیتر آیزنمن ، </a:t>
            </a:r>
            <a:r>
              <a:rPr lang="ar-SA" dirty="0" smtClean="0">
                <a:solidFill>
                  <a:srgbClr val="FF0000"/>
                </a:solidFill>
                <a:cs typeface="B Nazanin" pitchFamily="2" charset="-78"/>
              </a:rPr>
              <a:t>نوشته های برگزیده</a:t>
            </a:r>
            <a:r>
              <a:rPr lang="fa-IR" dirty="0" smtClean="0">
                <a:solidFill>
                  <a:srgbClr val="FF0000"/>
                </a:solidFill>
                <a:cs typeface="B Nazanin" pitchFamily="2" charset="-78"/>
              </a:rPr>
              <a:t> آیزنمن</a:t>
            </a:r>
            <a:r>
              <a:rPr lang="ar-SA" dirty="0" smtClean="0">
                <a:cs typeface="B Nazanin" pitchFamily="2" charset="-78"/>
              </a:rPr>
              <a:t> 1963-1988، انتشارات نیوهیون - لندن ، 2004 </a:t>
            </a:r>
            <a:endParaRPr lang="en-US" dirty="0" smtClean="0">
              <a:cs typeface="B Nazanin" pitchFamily="2" charset="-7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71490" y="571480"/>
            <a:ext cx="8229600" cy="1143000"/>
          </a:xfrm>
        </p:spPr>
        <p:txBody>
          <a:bodyPr/>
          <a:lstStyle/>
          <a:p>
            <a:pPr algn="r" eaLnBrk="1" hangingPunct="1"/>
            <a:r>
              <a:rPr lang="fa-IR" dirty="0" smtClean="0">
                <a:solidFill>
                  <a:srgbClr val="FF0000"/>
                </a:solidFill>
                <a:cs typeface="B Nazanin" pitchFamily="2" charset="-78"/>
              </a:rPr>
              <a:t>آثار</a:t>
            </a:r>
            <a:r>
              <a:rPr lang="fa-IR" dirty="0" smtClean="0">
                <a:solidFill>
                  <a:schemeClr val="bg1"/>
                </a:solidFill>
                <a:cs typeface="B Nazanin" pitchFamily="2" charset="-78"/>
              </a:rPr>
              <a:t> </a:t>
            </a:r>
            <a:r>
              <a:rPr lang="fa-IR" dirty="0" smtClean="0">
                <a:solidFill>
                  <a:schemeClr val="tx1"/>
                </a:solidFill>
                <a:cs typeface="B Nazanin" pitchFamily="2" charset="-78"/>
              </a:rPr>
              <a:t>آیزنمن</a:t>
            </a:r>
            <a:endParaRPr lang="en-US" dirty="0" smtClean="0">
              <a:solidFill>
                <a:schemeClr val="tx1"/>
              </a:solidFill>
              <a:cs typeface="B Nazanin" pitchFamily="2" charset="-78"/>
            </a:endParaRPr>
          </a:p>
        </p:txBody>
      </p:sp>
      <p:sp>
        <p:nvSpPr>
          <p:cNvPr id="3" name="Content Placeholder 2"/>
          <p:cNvSpPr>
            <a:spLocks noGrp="1"/>
          </p:cNvSpPr>
          <p:nvPr>
            <p:ph idx="1"/>
          </p:nvPr>
        </p:nvSpPr>
        <p:spPr/>
        <p:txBody>
          <a:bodyPr>
            <a:normAutofit lnSpcReduction="10000"/>
          </a:bodyPr>
          <a:lstStyle/>
          <a:p>
            <a:pPr marL="274320" indent="-274320" algn="r" rtl="1" eaLnBrk="1" fontAlgn="auto" hangingPunct="1">
              <a:spcAft>
                <a:spcPts val="0"/>
              </a:spcAft>
              <a:buClr>
                <a:schemeClr val="accent3"/>
              </a:buClr>
              <a:buFont typeface="Wingdings 2"/>
              <a:buChar char=""/>
              <a:defRPr/>
            </a:pPr>
            <a:r>
              <a:rPr lang="fa-IR" dirty="0" smtClean="0">
                <a:cs typeface="B Nazanin" pitchFamily="2" charset="-78"/>
              </a:rPr>
              <a:t>مجلس ششم،</a:t>
            </a:r>
            <a:r>
              <a:rPr lang="ar-SA" dirty="0" smtClean="0">
                <a:cs typeface="B Nazanin" pitchFamily="2" charset="-78"/>
              </a:rPr>
              <a:t>(محل اقامت فرانک) ،  طراحی : 1972.</a:t>
            </a:r>
            <a:endParaRPr lang="fa-IR" dirty="0" smtClean="0">
              <a:cs typeface="B Nazanin" pitchFamily="2" charset="-78"/>
            </a:endParaRPr>
          </a:p>
          <a:p>
            <a:pPr marL="274320" indent="-274320" algn="r" rtl="1" eaLnBrk="1" fontAlgn="auto" hangingPunct="1">
              <a:spcAft>
                <a:spcPts val="0"/>
              </a:spcAft>
              <a:buClr>
                <a:schemeClr val="accent3"/>
              </a:buClr>
              <a:buFont typeface="Wingdings 2"/>
              <a:buChar char=""/>
              <a:defRPr/>
            </a:pPr>
            <a:r>
              <a:rPr lang="ar-SA" dirty="0" smtClean="0">
                <a:cs typeface="B Nazanin" pitchFamily="2" charset="-78"/>
              </a:rPr>
              <a:t> </a:t>
            </a:r>
            <a:r>
              <a:rPr lang="fa-IR" dirty="0" smtClean="0">
                <a:cs typeface="B Nazanin" pitchFamily="2" charset="-78"/>
              </a:rPr>
              <a:t>مرکز وکسنر برای هنر</a:t>
            </a:r>
            <a:r>
              <a:rPr lang="ar-SA" dirty="0" smtClean="0">
                <a:cs typeface="B Nazanin" pitchFamily="2" charset="-78"/>
              </a:rPr>
              <a:t>، </a:t>
            </a:r>
            <a:r>
              <a:rPr lang="fa-IR" dirty="0" smtClean="0">
                <a:cs typeface="B Nazanin" pitchFamily="2" charset="-78"/>
              </a:rPr>
              <a:t>دانشگاه اوهایو</a:t>
            </a:r>
            <a:r>
              <a:rPr lang="ar-SA" dirty="0" smtClean="0">
                <a:cs typeface="B Nazanin" pitchFamily="2" charset="-78"/>
              </a:rPr>
              <a:t>،</a:t>
            </a:r>
            <a:r>
              <a:rPr lang="fa-IR" dirty="0" smtClean="0">
                <a:cs typeface="B Nazanin" pitchFamily="2" charset="-78"/>
              </a:rPr>
              <a:t>کلومبوس</a:t>
            </a:r>
            <a:r>
              <a:rPr lang="ar-SA" dirty="0" smtClean="0">
                <a:cs typeface="B Nazanin" pitchFamily="2" charset="-78"/>
              </a:rPr>
              <a:t>، 1989 </a:t>
            </a:r>
            <a:endParaRPr lang="en-US" dirty="0" smtClean="0">
              <a:cs typeface="B Nazanin" pitchFamily="2" charset="-78"/>
            </a:endParaRPr>
          </a:p>
          <a:p>
            <a:pPr marL="274320" indent="-274320" algn="r" rtl="1" eaLnBrk="1" fontAlgn="auto" hangingPunct="1">
              <a:spcAft>
                <a:spcPts val="0"/>
              </a:spcAft>
              <a:buClr>
                <a:schemeClr val="accent3"/>
              </a:buClr>
              <a:buFont typeface="Wingdings 2"/>
              <a:buChar char=""/>
              <a:defRPr/>
            </a:pPr>
            <a:r>
              <a:rPr lang="ar-SA" dirty="0" smtClean="0">
                <a:cs typeface="B Nazanin" pitchFamily="2" charset="-78"/>
              </a:rPr>
              <a:t>مرکز </a:t>
            </a:r>
            <a:r>
              <a:rPr lang="fa-IR" dirty="0" smtClean="0">
                <a:cs typeface="B Nazanin" pitchFamily="2" charset="-78"/>
              </a:rPr>
              <a:t>بزرگ ارتباطات کلمبوس</a:t>
            </a:r>
            <a:r>
              <a:rPr lang="ar-SA" dirty="0" smtClean="0">
                <a:cs typeface="B Nazanin" pitchFamily="2" charset="-78"/>
              </a:rPr>
              <a:t>، </a:t>
            </a:r>
            <a:r>
              <a:rPr lang="fa-IR" dirty="0" smtClean="0">
                <a:cs typeface="B Nazanin" pitchFamily="2" charset="-78"/>
              </a:rPr>
              <a:t>کلومبوس،اوهایو</a:t>
            </a:r>
            <a:r>
              <a:rPr lang="ar-SA" dirty="0" smtClean="0">
                <a:cs typeface="B Nazanin" pitchFamily="2" charset="-78"/>
              </a:rPr>
              <a:t>، </a:t>
            </a:r>
            <a:r>
              <a:rPr lang="fa-IR" dirty="0" smtClean="0">
                <a:cs typeface="B Nazanin" pitchFamily="2" charset="-78"/>
              </a:rPr>
              <a:t>1993</a:t>
            </a:r>
            <a:r>
              <a:rPr lang="ar-SA" dirty="0" smtClean="0">
                <a:cs typeface="B Nazanin" pitchFamily="2" charset="-78"/>
              </a:rPr>
              <a:t> </a:t>
            </a:r>
            <a:endParaRPr lang="en-US" dirty="0" smtClean="0">
              <a:cs typeface="B Nazanin" pitchFamily="2" charset="-78"/>
            </a:endParaRPr>
          </a:p>
          <a:p>
            <a:pPr marL="274320" indent="-274320" algn="r" rtl="1" eaLnBrk="1" fontAlgn="auto" hangingPunct="1">
              <a:spcAft>
                <a:spcPts val="0"/>
              </a:spcAft>
              <a:buClr>
                <a:schemeClr val="accent3"/>
              </a:buClr>
              <a:buFont typeface="Wingdings 2"/>
              <a:buChar char=""/>
              <a:defRPr/>
            </a:pPr>
            <a:r>
              <a:rPr lang="en-US" dirty="0" smtClean="0">
                <a:cs typeface="B Nazanin" pitchFamily="2" charset="-78"/>
              </a:rPr>
              <a:t>, </a:t>
            </a:r>
            <a:r>
              <a:rPr lang="fa-IR" dirty="0" smtClean="0">
                <a:cs typeface="B Nazanin" pitchFamily="2" charset="-78"/>
              </a:rPr>
              <a:t>مرکز </a:t>
            </a:r>
            <a:r>
              <a:rPr lang="az-Latn-AZ" dirty="0" smtClean="0">
                <a:cs typeface="B Nazanin" pitchFamily="2" charset="-78"/>
              </a:rPr>
              <a:t>arronoff </a:t>
            </a:r>
            <a:r>
              <a:rPr lang="fa-IR" dirty="0" smtClean="0">
                <a:cs typeface="B Nazanin" pitchFamily="2" charset="-78"/>
              </a:rPr>
              <a:t>برای هنر</a:t>
            </a:r>
            <a:r>
              <a:rPr lang="ar-SA" dirty="0" smtClean="0">
                <a:cs typeface="B Nazanin" pitchFamily="2" charset="-78"/>
              </a:rPr>
              <a:t>، </a:t>
            </a:r>
            <a:r>
              <a:rPr lang="fa-IR" dirty="0" smtClean="0">
                <a:cs typeface="B Nazanin" pitchFamily="2" charset="-78"/>
              </a:rPr>
              <a:t>دانشگاه سینسیناتی</a:t>
            </a:r>
            <a:r>
              <a:rPr lang="ar-SA" dirty="0" smtClean="0">
                <a:cs typeface="B Nazanin" pitchFamily="2" charset="-78"/>
              </a:rPr>
              <a:t>، </a:t>
            </a:r>
            <a:r>
              <a:rPr lang="ar-SA" dirty="0" smtClean="0">
                <a:cs typeface="B Nazanin" pitchFamily="2" charset="-78"/>
                <a:hlinkClick r:id="rId2" tooltip="سینسینتی"/>
              </a:rPr>
              <a:t> </a:t>
            </a:r>
            <a:r>
              <a:rPr lang="fa-IR" dirty="0" smtClean="0">
                <a:cs typeface="B Nazanin" pitchFamily="2" charset="-78"/>
              </a:rPr>
              <a:t>اوهایو</a:t>
            </a:r>
            <a:r>
              <a:rPr lang="ar-SA" dirty="0" smtClean="0">
                <a:cs typeface="B Nazanin" pitchFamily="2" charset="-78"/>
              </a:rPr>
              <a:t> ، 1996 </a:t>
            </a:r>
            <a:endParaRPr lang="en-US" dirty="0" smtClean="0">
              <a:cs typeface="B Nazanin" pitchFamily="2" charset="-78"/>
            </a:endParaRPr>
          </a:p>
          <a:p>
            <a:pPr marL="274320" indent="-274320" algn="r" rtl="1" eaLnBrk="1" fontAlgn="auto" hangingPunct="1">
              <a:spcAft>
                <a:spcPts val="0"/>
              </a:spcAft>
              <a:buClr>
                <a:schemeClr val="accent3"/>
              </a:buClr>
              <a:buFont typeface="Wingdings 2"/>
              <a:buChar char=""/>
              <a:defRPr/>
            </a:pPr>
            <a:r>
              <a:rPr lang="fa-IR" dirty="0" smtClean="0">
                <a:cs typeface="B Nazanin" pitchFamily="2" charset="-78"/>
              </a:rPr>
              <a:t>شهرستان از فرهنگ گالاسیا</a:t>
            </a:r>
            <a:r>
              <a:rPr lang="ar-SA" dirty="0" smtClean="0">
                <a:cs typeface="B Nazanin" pitchFamily="2" charset="-78"/>
              </a:rPr>
              <a:t>، </a:t>
            </a:r>
            <a:r>
              <a:rPr lang="fa-IR" dirty="0" smtClean="0">
                <a:cs typeface="B Nazanin" pitchFamily="2" charset="-78"/>
              </a:rPr>
              <a:t>سانتیاگو</a:t>
            </a:r>
            <a:r>
              <a:rPr lang="ar-SA" dirty="0" smtClean="0">
                <a:cs typeface="B Nazanin" pitchFamily="2" charset="-78"/>
              </a:rPr>
              <a:t>، </a:t>
            </a:r>
            <a:r>
              <a:rPr lang="fa-IR" dirty="0" smtClean="0">
                <a:cs typeface="B Nazanin" pitchFamily="2" charset="-78"/>
              </a:rPr>
              <a:t>گالاسیا</a:t>
            </a:r>
            <a:r>
              <a:rPr lang="ar-SA" dirty="0" smtClean="0">
                <a:cs typeface="B Nazanin" pitchFamily="2" charset="-78"/>
              </a:rPr>
              <a:t> ، ا</a:t>
            </a:r>
            <a:r>
              <a:rPr lang="fa-IR" dirty="0" smtClean="0">
                <a:cs typeface="B Nazanin" pitchFamily="2" charset="-78"/>
              </a:rPr>
              <a:t>سپانیا</a:t>
            </a:r>
            <a:r>
              <a:rPr lang="ar-SA" dirty="0" smtClean="0">
                <a:cs typeface="B Nazanin" pitchFamily="2" charset="-78"/>
              </a:rPr>
              <a:t> ، 1999 </a:t>
            </a:r>
            <a:endParaRPr lang="en-US" dirty="0" smtClean="0">
              <a:cs typeface="B Nazanin" pitchFamily="2" charset="-78"/>
            </a:endParaRPr>
          </a:p>
          <a:p>
            <a:pPr marL="274320" indent="-274320" algn="r" rtl="1" eaLnBrk="1" fontAlgn="auto" hangingPunct="1">
              <a:spcAft>
                <a:spcPts val="0"/>
              </a:spcAft>
              <a:buClr>
                <a:schemeClr val="accent3"/>
              </a:buClr>
              <a:buFont typeface="Wingdings 2"/>
              <a:buChar char=""/>
              <a:defRPr/>
            </a:pPr>
            <a:r>
              <a:rPr lang="fa-IR" dirty="0" smtClean="0">
                <a:cs typeface="B Nazanin" pitchFamily="2" charset="-78"/>
              </a:rPr>
              <a:t>موزه </a:t>
            </a:r>
            <a:r>
              <a:rPr lang="en-US" dirty="0" err="1" smtClean="0">
                <a:cs typeface="B Nazanin" pitchFamily="2" charset="-78"/>
              </a:rPr>
              <a:t>castelvichio</a:t>
            </a:r>
            <a:r>
              <a:rPr lang="ar-SA" dirty="0" smtClean="0">
                <a:cs typeface="B Nazanin" pitchFamily="2" charset="-78"/>
              </a:rPr>
              <a:t>، </a:t>
            </a:r>
            <a:r>
              <a:rPr lang="fa-IR" dirty="0" smtClean="0">
                <a:cs typeface="B Nazanin" pitchFamily="2" charset="-78"/>
              </a:rPr>
              <a:t>ورونا</a:t>
            </a:r>
            <a:r>
              <a:rPr lang="ar-SA" dirty="0" smtClean="0">
                <a:cs typeface="B Nazanin" pitchFamily="2" charset="-78"/>
              </a:rPr>
              <a:t>، 2004 </a:t>
            </a:r>
            <a:endParaRPr lang="en-US" dirty="0" smtClean="0">
              <a:cs typeface="B Nazanin" pitchFamily="2" charset="-78"/>
            </a:endParaRPr>
          </a:p>
          <a:p>
            <a:pPr marL="274320" indent="-274320" algn="r" rtl="1" eaLnBrk="1" fontAlgn="auto" hangingPunct="1">
              <a:spcAft>
                <a:spcPts val="0"/>
              </a:spcAft>
              <a:buClr>
                <a:schemeClr val="accent3"/>
              </a:buClr>
              <a:buFont typeface="Wingdings 2"/>
              <a:buChar char=""/>
              <a:defRPr/>
            </a:pPr>
            <a:r>
              <a:rPr lang="fa-IR" dirty="0" smtClean="0">
                <a:cs typeface="B Nazanin" pitchFamily="2" charset="-78"/>
              </a:rPr>
              <a:t>یادبود کشته شدن یهودیها در اروپا</a:t>
            </a:r>
            <a:r>
              <a:rPr lang="ar-SA" dirty="0" smtClean="0">
                <a:cs typeface="B Nazanin" pitchFamily="2" charset="-78"/>
              </a:rPr>
              <a:t>، ب</a:t>
            </a:r>
            <a:r>
              <a:rPr lang="fa-IR" dirty="0" smtClean="0">
                <a:cs typeface="B Nazanin" pitchFamily="2" charset="-78"/>
              </a:rPr>
              <a:t>رلین</a:t>
            </a:r>
            <a:r>
              <a:rPr lang="ar-SA" dirty="0" smtClean="0">
                <a:cs typeface="B Nazanin" pitchFamily="2" charset="-78"/>
              </a:rPr>
              <a:t>، 2005 </a:t>
            </a:r>
            <a:endParaRPr lang="en-US" dirty="0" smtClean="0">
              <a:cs typeface="B Nazanin" pitchFamily="2" charset="-78"/>
            </a:endParaRPr>
          </a:p>
          <a:p>
            <a:pPr marL="274320" indent="-274320" algn="r" rtl="1" eaLnBrk="1" fontAlgn="auto" hangingPunct="1">
              <a:spcAft>
                <a:spcPts val="0"/>
              </a:spcAft>
              <a:buClr>
                <a:schemeClr val="accent3"/>
              </a:buClr>
              <a:buFont typeface="Wingdings 2"/>
              <a:buChar char=""/>
              <a:defRPr/>
            </a:pPr>
            <a:r>
              <a:rPr lang="fa-IR" dirty="0" smtClean="0">
                <a:cs typeface="B Nazanin" pitchFamily="2" charset="-78"/>
              </a:rPr>
              <a:t>ورزشگاه دانشگاه فینیکس</a:t>
            </a:r>
            <a:r>
              <a:rPr lang="ar-SA" dirty="0" smtClean="0">
                <a:cs typeface="B Nazanin" pitchFamily="2" charset="-78"/>
              </a:rPr>
              <a:t>، </a:t>
            </a:r>
            <a:r>
              <a:rPr lang="fa-IR" dirty="0" smtClean="0">
                <a:cs typeface="B Nazanin" pitchFamily="2" charset="-78"/>
              </a:rPr>
              <a:t>گلندیل ،آریوزنا</a:t>
            </a:r>
            <a:r>
              <a:rPr lang="ar-SA" dirty="0" smtClean="0">
                <a:cs typeface="B Nazanin" pitchFamily="2" charset="-78"/>
              </a:rPr>
              <a:t>، 2006 </a:t>
            </a:r>
            <a:endParaRPr lang="en-US" dirty="0" smtClean="0">
              <a:cs typeface="B Nazanin" pitchFamily="2" charset="-78"/>
            </a:endParaRPr>
          </a:p>
          <a:p>
            <a:pPr marL="274320" indent="-274320" algn="r" rtl="1" eaLnBrk="1" fontAlgn="auto" hangingPunct="1">
              <a:spcAft>
                <a:spcPts val="0"/>
              </a:spcAft>
              <a:buClr>
                <a:schemeClr val="accent3"/>
              </a:buClr>
              <a:buFont typeface="Wingdings 2"/>
              <a:buChar char=""/>
              <a:defRPr/>
            </a:pPr>
            <a:r>
              <a:rPr lang="ar-SA" dirty="0" smtClean="0">
                <a:cs typeface="B Nazanin" pitchFamily="2" charset="-78"/>
              </a:rPr>
              <a:t>خانه های مسکونی در سال های مختلف</a:t>
            </a:r>
            <a:r>
              <a:rPr lang="fa-IR" dirty="0" smtClean="0">
                <a:cs typeface="B Nazanin" pitchFamily="2" charset="-78"/>
              </a:rPr>
              <a:t> با شماره های 1تا4</a:t>
            </a:r>
            <a:endParaRPr lang="en-US" dirty="0" smtClean="0">
              <a:cs typeface="B Nazanin" pitchFamily="2" charset="-78"/>
            </a:endParaRPr>
          </a:p>
          <a:p>
            <a:pPr marL="274320" indent="-274320" rtl="1" eaLnBrk="1" fontAlgn="auto" hangingPunct="1">
              <a:spcAft>
                <a:spcPts val="0"/>
              </a:spcAft>
              <a:buClr>
                <a:schemeClr val="accent3"/>
              </a:buClr>
              <a:buFont typeface="Wingdings 2"/>
              <a:buChar char=""/>
              <a:defRPr/>
            </a:pPr>
            <a:endParaRPr lang="en-US" dirty="0">
              <a:solidFill>
                <a:schemeClr val="bg1"/>
              </a:solidFill>
              <a:cs typeface="B Nazanin" pitchFamily="2" charset="-7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648200" y="533400"/>
            <a:ext cx="4038600" cy="5638800"/>
          </a:xfrm>
        </p:spPr>
        <p:txBody>
          <a:bodyPr>
            <a:normAutofit/>
          </a:bodyPr>
          <a:lstStyle/>
          <a:p>
            <a:pPr algn="r">
              <a:buNone/>
            </a:pPr>
            <a:r>
              <a:rPr lang="fa-IR" sz="3200" dirty="0" smtClean="0">
                <a:solidFill>
                  <a:srgbClr val="FF0000"/>
                </a:solidFill>
                <a:latin typeface="Constantia" pitchFamily="18" charset="0"/>
                <a:ea typeface="Majalla UI"/>
                <a:cs typeface="B Zar" pitchFamily="2" charset="-78"/>
              </a:rPr>
              <a:t>مرکز هنرهای وکسنر:</a:t>
            </a:r>
          </a:p>
          <a:p>
            <a:pPr algn="r">
              <a:buNone/>
            </a:pPr>
            <a:r>
              <a:rPr lang="fa-IR" dirty="0" smtClean="0">
                <a:latin typeface="Constantia" pitchFamily="18" charset="0"/>
                <a:ea typeface="Majalla UI"/>
                <a:cs typeface="B Zar" pitchFamily="2" charset="-78"/>
              </a:rPr>
              <a:t>یکی از اولین و شاخص ترین ساختمان های سبک دیکانستراکشن </a:t>
            </a:r>
            <a:r>
              <a:rPr lang="fa-IR" dirty="0" smtClean="0">
                <a:latin typeface="Constantia" pitchFamily="18" charset="0"/>
                <a:ea typeface="Majalla UI"/>
              </a:rPr>
              <a:t>، </a:t>
            </a:r>
            <a:r>
              <a:rPr lang="fa-IR" dirty="0" smtClean="0">
                <a:solidFill>
                  <a:srgbClr val="FF0000"/>
                </a:solidFill>
                <a:latin typeface="Constantia" pitchFamily="18" charset="0"/>
                <a:ea typeface="Majalla UI"/>
                <a:cs typeface="B Zar" pitchFamily="2" charset="-78"/>
              </a:rPr>
              <a:t>مرکز</a:t>
            </a:r>
            <a:r>
              <a:rPr lang="fa-IR" dirty="0" smtClean="0">
                <a:solidFill>
                  <a:srgbClr val="FF0000"/>
                </a:solidFill>
                <a:latin typeface="Constantia" pitchFamily="18" charset="0"/>
                <a:ea typeface="Majalla UI"/>
              </a:rPr>
              <a:t> </a:t>
            </a:r>
            <a:r>
              <a:rPr lang="fa-IR" dirty="0" smtClean="0">
                <a:solidFill>
                  <a:srgbClr val="FF0000"/>
                </a:solidFill>
                <a:latin typeface="Constantia" pitchFamily="18" charset="0"/>
                <a:ea typeface="Majalla UI"/>
                <a:cs typeface="B Zar" pitchFamily="2" charset="-78"/>
              </a:rPr>
              <a:t>هنرهای بصری وکسنر </a:t>
            </a:r>
            <a:r>
              <a:rPr lang="fa-IR" dirty="0" smtClean="0">
                <a:latin typeface="Constantia" pitchFamily="18" charset="0"/>
                <a:ea typeface="Majalla UI"/>
                <a:cs typeface="B Zar" pitchFamily="2" charset="-78"/>
              </a:rPr>
              <a:t>( 1989 - 1982 ) در شهر کلمبوس آمریکا است . در مسابقه ای که در سال 1982 برای طراحی این ساختمان صورت گرفت ، معماران معروفی از جمله مایکل گریوز ، سزار پلی ، آرتور اریکسون و .پیتر آیزنمن شرکت کردند</a:t>
            </a:r>
            <a:endParaRPr lang="en-US" dirty="0"/>
          </a:p>
        </p:txBody>
      </p:sp>
      <p:pic>
        <p:nvPicPr>
          <p:cNvPr id="7" name="Picture 6"/>
          <p:cNvPicPr/>
          <p:nvPr/>
        </p:nvPicPr>
        <p:blipFill>
          <a:blip r:embed="rId2" cstate="print"/>
          <a:srcRect/>
          <a:stretch>
            <a:fillRect/>
          </a:stretch>
        </p:blipFill>
        <p:spPr bwMode="auto">
          <a:xfrm>
            <a:off x="609600" y="228600"/>
            <a:ext cx="4038600" cy="30346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p:nvPr/>
        </p:nvPicPr>
        <p:blipFill>
          <a:blip r:embed="rId3" cstate="print"/>
          <a:srcRect/>
          <a:stretch>
            <a:fillRect/>
          </a:stretch>
        </p:blipFill>
        <p:spPr bwMode="auto">
          <a:xfrm>
            <a:off x="533400" y="3657600"/>
            <a:ext cx="4038600"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srcRect/>
          <a:stretch>
            <a:fillRect/>
          </a:stretch>
        </p:blipFill>
        <p:spPr bwMode="auto">
          <a:xfrm>
            <a:off x="457200" y="228600"/>
            <a:ext cx="8077200" cy="624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1" name="Straight Arrow Connector 10"/>
          <p:cNvCxnSpPr/>
          <p:nvPr/>
        </p:nvCxnSpPr>
        <p:spPr>
          <a:xfrm rot="16200000" flipH="1">
            <a:off x="3009900" y="2400300"/>
            <a:ext cx="274320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67717"/>
          </a:xfrm>
        </p:spPr>
        <p:txBody>
          <a:bodyPr>
            <a:normAutofit/>
          </a:bodyPr>
          <a:lstStyle/>
          <a:p>
            <a:pPr algn="just" rtl="1">
              <a:buNone/>
            </a:pPr>
            <a:r>
              <a:rPr lang="fa-IR" sz="2400" dirty="0" smtClean="0">
                <a:solidFill>
                  <a:srgbClr val="FF0000"/>
                </a:solidFill>
                <a:cs typeface="B Zar" pitchFamily="2" charset="-78"/>
              </a:rPr>
              <a:t>     سایت</a:t>
            </a:r>
            <a:r>
              <a:rPr lang="fa-IR" sz="2400" dirty="0" smtClean="0">
                <a:solidFill>
                  <a:schemeClr val="bg1"/>
                </a:solidFill>
                <a:cs typeface="B Zar" pitchFamily="2" charset="-78"/>
              </a:rPr>
              <a:t> </a:t>
            </a:r>
            <a:r>
              <a:rPr lang="fa-IR" sz="2400" dirty="0" smtClean="0">
                <a:cs typeface="B Zar" pitchFamily="2" charset="-78"/>
              </a:rPr>
              <a:t>این ساختمان در قسمت ورودی اصلی دانشگاه ایالتی اهایو در سمت شرق دانشگاه قرار دارد . عملکرد بنا ، نمایش آثار هنرمندان  و دانشجویان دانشگاه در آن است . هر یک از این معماران ساختمان خود را بین دروازه ورودی و ساختمانهای موجود در سایت قرار دادند . ولی در کمال تعجب ، ساختمان طراحی شده توسط آیزنمن به گونه ای بود که فضای باریک بین دوساختمان موجود در سایت را شکافته و در بین آن دو قرار گرفته بود و تعجب بیشتر آن که طرح وی به عنوان برنده اول اعلام شد . از آن زمان سبکی در معماری به نام دیکانستراکشن در مجامع بین المللی معماری مطرح و مورد توجه قرار گرفت .</a:t>
            </a:r>
            <a:endParaRPr lang="en-US" sz="2400" dirty="0" smtClean="0">
              <a:latin typeface="Constantia" pitchFamily="18" charset="0"/>
              <a:ea typeface="Majalla UI"/>
              <a:cs typeface="B Zar" pitchFamily="2" charset="-78"/>
            </a:endParaRPr>
          </a:p>
          <a:p>
            <a:pPr algn="r"/>
            <a:endParaRPr lang="en-US" dirty="0"/>
          </a:p>
        </p:txBody>
      </p:sp>
      <p:pic>
        <p:nvPicPr>
          <p:cNvPr id="6" name="Picture 2" descr="G:\03_0004675.jpg"/>
          <p:cNvPicPr>
            <a:picLocks noChangeAspect="1" noChangeArrowheads="1"/>
          </p:cNvPicPr>
          <p:nvPr/>
        </p:nvPicPr>
        <p:blipFill>
          <a:blip r:embed="rId2" cstate="print"/>
          <a:srcRect/>
          <a:stretch>
            <a:fillRect/>
          </a:stretch>
        </p:blipFill>
        <p:spPr bwMode="auto">
          <a:xfrm>
            <a:off x="533400" y="3352800"/>
            <a:ext cx="6168241" cy="302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7315200" y="4114800"/>
            <a:ext cx="14478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0000"/>
                </a:solidFill>
                <a:cs typeface="B Nazanin" pitchFamily="2" charset="-78"/>
              </a:rPr>
              <a:t>رکز مرکز وکسنر</a:t>
            </a:r>
            <a:endParaRPr lang="en-US" dirty="0"/>
          </a:p>
        </p:txBody>
      </p:sp>
      <p:cxnSp>
        <p:nvCxnSpPr>
          <p:cNvPr id="8" name="Straight Arrow Connector 7"/>
          <p:cNvCxnSpPr/>
          <p:nvPr/>
        </p:nvCxnSpPr>
        <p:spPr>
          <a:xfrm rot="10800000" flipV="1">
            <a:off x="5638800" y="4343400"/>
            <a:ext cx="160020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exner Center"/>
          <p:cNvPicPr>
            <a:picLocks noChangeAspect="1" noChangeArrowheads="1"/>
          </p:cNvPicPr>
          <p:nvPr/>
        </p:nvPicPr>
        <p:blipFill>
          <a:blip r:embed="rId2" cstate="print"/>
          <a:srcRect/>
          <a:stretch>
            <a:fillRect/>
          </a:stretch>
        </p:blipFill>
        <p:spPr bwMode="auto">
          <a:xfrm>
            <a:off x="762000" y="533400"/>
            <a:ext cx="7696200" cy="556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876800" y="457200"/>
            <a:ext cx="4038600" cy="5486400"/>
          </a:xfrm>
        </p:spPr>
        <p:txBody>
          <a:bodyPr>
            <a:normAutofit lnSpcReduction="10000"/>
          </a:bodyPr>
          <a:lstStyle/>
          <a:p>
            <a:pPr algn="just" rtl="1">
              <a:buNone/>
            </a:pPr>
            <a:r>
              <a:rPr lang="fa-IR" dirty="0" smtClean="0">
                <a:cs typeface="B Zar" pitchFamily="2" charset="-78"/>
              </a:rPr>
              <a:t>     در واقع ساختمان وکسنر، به عنوان یک داربست با یک </a:t>
            </a:r>
            <a:r>
              <a:rPr lang="fa-IR" dirty="0" smtClean="0">
                <a:solidFill>
                  <a:srgbClr val="FF0000"/>
                </a:solidFill>
                <a:cs typeface="B Zar" pitchFamily="2" charset="-78"/>
              </a:rPr>
              <a:t>شبکه سه بعدی سفید </a:t>
            </a:r>
            <a:r>
              <a:rPr lang="fa-IR" dirty="0" smtClean="0">
                <a:cs typeface="B Zar" pitchFamily="2" charset="-78"/>
              </a:rPr>
              <a:t>که پدیدار می شود به عنوان ستون ساختمان زیر پوشش قرار می گیرد و در زاویه ای بین ساختارهایی که از پیش وجود دارد و ناشناس هستند جریان دارد.این شبکه شطرنجی به عنوان یک معبر بین ساختمان موجود و گالری وکسنر که در امتداد قسمتی از فضای بنا که بیشتر زیر زمین وجود دارد، قرار گرفته است.</a:t>
            </a:r>
          </a:p>
          <a:p>
            <a:pPr>
              <a:buNone/>
            </a:pPr>
            <a:endParaRPr lang="en-US" dirty="0"/>
          </a:p>
        </p:txBody>
      </p:sp>
      <p:pic>
        <p:nvPicPr>
          <p:cNvPr id="7" name="Picture 2" descr="Wexner Visual Arts"/>
          <p:cNvPicPr>
            <a:picLocks noGrp="1" noChangeAspect="1" noChangeArrowheads="1"/>
          </p:cNvPicPr>
          <p:nvPr>
            <p:ph sz="half" idx="1"/>
          </p:nvPr>
        </p:nvPicPr>
        <p:blipFill>
          <a:blip r:embed="rId3" cstate="print"/>
          <a:srcRect/>
          <a:stretch>
            <a:fillRect/>
          </a:stretch>
        </p:blipFill>
        <p:spPr bwMode="auto">
          <a:xfrm>
            <a:off x="381000" y="457200"/>
            <a:ext cx="4256287"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Content Placeholder 3"/>
          <p:cNvPicPr>
            <a:picLocks/>
          </p:cNvPicPr>
          <p:nvPr/>
        </p:nvPicPr>
        <p:blipFill>
          <a:blip r:embed="rId4" cstate="print"/>
          <a:srcRect/>
          <a:stretch>
            <a:fillRect/>
          </a:stretch>
        </p:blipFill>
        <p:spPr bwMode="auto">
          <a:xfrm>
            <a:off x="533400" y="3810000"/>
            <a:ext cx="3790950" cy="2733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4526280"/>
          </a:xfrm>
        </p:spPr>
        <p:txBody>
          <a:bodyPr/>
          <a:lstStyle/>
          <a:p>
            <a:pPr algn="just" rtl="1">
              <a:buNone/>
            </a:pPr>
            <a:r>
              <a:rPr lang="fa-IR" sz="2400" dirty="0" smtClean="0">
                <a:cs typeface="B Zar" pitchFamily="2" charset="-78"/>
              </a:rPr>
              <a:t>     این چارچوب که با شبکه شهری کلمبوس نا آشناست،مرکز وکسنر و محوطه دانشگاه را به آن سوی شهر </a:t>
            </a:r>
            <a:r>
              <a:rPr lang="fa-IR" sz="2400" dirty="0" smtClean="0">
                <a:solidFill>
                  <a:srgbClr val="FF0000"/>
                </a:solidFill>
                <a:cs typeface="B Zar" pitchFamily="2" charset="-78"/>
              </a:rPr>
              <a:t>پیوند </a:t>
            </a:r>
            <a:r>
              <a:rPr lang="fa-IR" sz="2400" dirty="0" smtClean="0">
                <a:cs typeface="B Zar" pitchFamily="2" charset="-78"/>
              </a:rPr>
              <a:t>داده و به طور با شکوهی شبکه شهری را به شبکه محوطه دانشگاه متصل می کند. معمولأ آیزنمن یک شبکه بر روی شبکه دیگربرای خلق یک پیوند پریشان کننده در سایت قرار می دهد.</a:t>
            </a:r>
            <a:endParaRPr lang="en-US" dirty="0" smtClean="0">
              <a:cs typeface="B Zar" pitchFamily="2" charset="-78"/>
            </a:endParaRPr>
          </a:p>
          <a:p>
            <a:endParaRPr lang="en-US" dirty="0"/>
          </a:p>
        </p:txBody>
      </p:sp>
      <p:pic>
        <p:nvPicPr>
          <p:cNvPr id="4" name="Picture 5" descr="http://upload.wikimedia.org/wikipedia/commons/thumb/b/b6/WCAgridwork.jpg/450px-WCAgridwork.jpg">
            <a:hlinkClick r:id="rId2"/>
          </p:cNvPr>
          <p:cNvPicPr>
            <a:picLocks noChangeAspect="1" noChangeArrowheads="1"/>
          </p:cNvPicPr>
          <p:nvPr/>
        </p:nvPicPr>
        <p:blipFill>
          <a:blip r:embed="rId3" cstate="print"/>
          <a:srcRect/>
          <a:stretch>
            <a:fillRect/>
          </a:stretch>
        </p:blipFill>
        <p:spPr bwMode="auto">
          <a:xfrm>
            <a:off x="357188" y="2111693"/>
            <a:ext cx="5129212" cy="41033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http://upload.wikimedia.org/wikipedia/en/thumb/0/04/Wexnercenter.jpg/300px-Wexnercenter.jpg">
            <a:hlinkClick r:id="rId4"/>
          </p:cNvPr>
          <p:cNvPicPr>
            <a:picLocks noChangeAspect="1" noChangeArrowheads="1"/>
          </p:cNvPicPr>
          <p:nvPr/>
        </p:nvPicPr>
        <p:blipFill>
          <a:blip r:embed="rId5" cstate="print"/>
          <a:srcRect/>
          <a:stretch>
            <a:fillRect/>
          </a:stretch>
        </p:blipFill>
        <p:spPr bwMode="auto">
          <a:xfrm>
            <a:off x="5638800" y="2514600"/>
            <a:ext cx="3286125" cy="3738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princeton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a:xfrm>
            <a:off x="-2286000" y="6858000"/>
            <a:ext cx="762000" cy="3693319"/>
          </a:xfrm>
          <a:prstGeom prst="rect">
            <a:avLst/>
          </a:prstGeom>
        </p:spPr>
        <p:txBody>
          <a:bodyPr wrap="square">
            <a:spAutoFit/>
          </a:bodyPr>
          <a:lstStyle/>
          <a:p>
            <a:pPr>
              <a:defRPr/>
            </a:pPr>
            <a:r>
              <a:rPr lang="en-US" b="1" dirty="0" smtClean="0">
                <a:solidFill>
                  <a:schemeClr val="accent1">
                    <a:lumMod val="60000"/>
                    <a:lumOff val="40000"/>
                  </a:schemeClr>
                </a:solidFill>
              </a:rPr>
              <a:t>D</a:t>
            </a:r>
          </a:p>
          <a:p>
            <a:pPr>
              <a:defRPr/>
            </a:pPr>
            <a:r>
              <a:rPr lang="en-US" b="1" dirty="0" smtClean="0">
                <a:solidFill>
                  <a:schemeClr val="accent1">
                    <a:lumMod val="60000"/>
                    <a:lumOff val="40000"/>
                  </a:schemeClr>
                </a:solidFill>
              </a:rPr>
              <a:t>E</a:t>
            </a:r>
          </a:p>
          <a:p>
            <a:pPr>
              <a:defRPr/>
            </a:pPr>
            <a:r>
              <a:rPr lang="en-US" b="1" dirty="0" smtClean="0">
                <a:solidFill>
                  <a:schemeClr val="accent1">
                    <a:lumMod val="60000"/>
                    <a:lumOff val="40000"/>
                  </a:schemeClr>
                </a:solidFill>
              </a:rPr>
              <a:t>C</a:t>
            </a:r>
          </a:p>
          <a:p>
            <a:pPr>
              <a:defRPr/>
            </a:pPr>
            <a:r>
              <a:rPr lang="en-US" b="1" dirty="0" smtClean="0">
                <a:solidFill>
                  <a:schemeClr val="accent1">
                    <a:lumMod val="60000"/>
                    <a:lumOff val="40000"/>
                  </a:schemeClr>
                </a:solidFill>
              </a:rPr>
              <a:t>O</a:t>
            </a:r>
          </a:p>
          <a:p>
            <a:pPr>
              <a:defRPr/>
            </a:pPr>
            <a:r>
              <a:rPr lang="en-US" b="1" dirty="0" smtClean="0">
                <a:solidFill>
                  <a:schemeClr val="accent1">
                    <a:lumMod val="60000"/>
                    <a:lumOff val="40000"/>
                  </a:schemeClr>
                </a:solidFill>
              </a:rPr>
              <a:t>N</a:t>
            </a:r>
          </a:p>
          <a:p>
            <a:pPr>
              <a:defRPr/>
            </a:pPr>
            <a:r>
              <a:rPr lang="en-US" b="1" dirty="0" smtClean="0">
                <a:solidFill>
                  <a:schemeClr val="accent1">
                    <a:lumMod val="60000"/>
                    <a:lumOff val="40000"/>
                  </a:schemeClr>
                </a:solidFill>
              </a:rPr>
              <a:t>S</a:t>
            </a:r>
          </a:p>
          <a:p>
            <a:pPr>
              <a:defRPr/>
            </a:pPr>
            <a:r>
              <a:rPr lang="en-US" b="1" dirty="0" smtClean="0">
                <a:solidFill>
                  <a:schemeClr val="accent1">
                    <a:lumMod val="60000"/>
                    <a:lumOff val="40000"/>
                  </a:schemeClr>
                </a:solidFill>
              </a:rPr>
              <a:t>T</a:t>
            </a:r>
          </a:p>
          <a:p>
            <a:pPr>
              <a:defRPr/>
            </a:pPr>
            <a:r>
              <a:rPr lang="en-US" b="1" dirty="0" smtClean="0">
                <a:solidFill>
                  <a:schemeClr val="accent1">
                    <a:lumMod val="60000"/>
                    <a:lumOff val="40000"/>
                  </a:schemeClr>
                </a:solidFill>
              </a:rPr>
              <a:t>R</a:t>
            </a:r>
          </a:p>
          <a:p>
            <a:pPr>
              <a:defRPr/>
            </a:pPr>
            <a:r>
              <a:rPr lang="en-US" b="1" dirty="0" smtClean="0">
                <a:solidFill>
                  <a:schemeClr val="accent1">
                    <a:lumMod val="60000"/>
                    <a:lumOff val="40000"/>
                  </a:schemeClr>
                </a:solidFill>
              </a:rPr>
              <a:t>U</a:t>
            </a:r>
          </a:p>
          <a:p>
            <a:pPr>
              <a:defRPr/>
            </a:pPr>
            <a:r>
              <a:rPr lang="en-US" b="1" dirty="0" smtClean="0">
                <a:solidFill>
                  <a:schemeClr val="accent1">
                    <a:lumMod val="60000"/>
                    <a:lumOff val="40000"/>
                  </a:schemeClr>
                </a:solidFill>
              </a:rPr>
              <a:t>C</a:t>
            </a:r>
          </a:p>
          <a:p>
            <a:pPr>
              <a:defRPr/>
            </a:pPr>
            <a:r>
              <a:rPr lang="en-US" b="1" dirty="0" smtClean="0">
                <a:solidFill>
                  <a:schemeClr val="accent1">
                    <a:lumMod val="60000"/>
                    <a:lumOff val="40000"/>
                  </a:schemeClr>
                </a:solidFill>
              </a:rPr>
              <a:t>T</a:t>
            </a:r>
          </a:p>
          <a:p>
            <a:pPr>
              <a:defRPr/>
            </a:pPr>
            <a:r>
              <a:rPr lang="en-US" b="1" dirty="0" smtClean="0">
                <a:solidFill>
                  <a:schemeClr val="accent1">
                    <a:lumMod val="60000"/>
                    <a:lumOff val="40000"/>
                  </a:schemeClr>
                </a:solidFill>
              </a:rPr>
              <a:t>I</a:t>
            </a:r>
          </a:p>
          <a:p>
            <a:pPr>
              <a:defRPr/>
            </a:pPr>
            <a:r>
              <a:rPr lang="en-US" b="1" dirty="0" smtClean="0">
                <a:solidFill>
                  <a:schemeClr val="accent1">
                    <a:lumMod val="60000"/>
                    <a:lumOff val="40000"/>
                  </a:schemeClr>
                </a:solidFill>
              </a:rPr>
              <a:t>O</a:t>
            </a:r>
          </a:p>
        </p:txBody>
      </p:sp>
      <p:sp>
        <p:nvSpPr>
          <p:cNvPr id="7" name="Rectangle 6"/>
          <p:cNvSpPr/>
          <p:nvPr/>
        </p:nvSpPr>
        <p:spPr>
          <a:xfrm>
            <a:off x="304800" y="381000"/>
            <a:ext cx="990600" cy="5262979"/>
          </a:xfrm>
          <a:prstGeom prst="rect">
            <a:avLst/>
          </a:prstGeom>
        </p:spPr>
        <p:txBody>
          <a:bodyPr wrap="square">
            <a:spAutoFit/>
          </a:bodyPr>
          <a:lstStyle/>
          <a:p>
            <a:pPr>
              <a:defRPr/>
            </a:pPr>
            <a:r>
              <a:rPr lang="en-US" sz="2400" b="1" dirty="0" smtClean="0">
                <a:solidFill>
                  <a:srgbClr val="FFC000"/>
                </a:solidFill>
              </a:rPr>
              <a:t>D</a:t>
            </a:r>
          </a:p>
          <a:p>
            <a:pPr>
              <a:defRPr/>
            </a:pPr>
            <a:r>
              <a:rPr lang="en-US" sz="2400" b="1" dirty="0" smtClean="0">
                <a:solidFill>
                  <a:srgbClr val="FFC000"/>
                </a:solidFill>
              </a:rPr>
              <a:t>E</a:t>
            </a:r>
          </a:p>
          <a:p>
            <a:pPr>
              <a:defRPr/>
            </a:pPr>
            <a:r>
              <a:rPr lang="en-US" sz="2400" b="1" dirty="0" smtClean="0">
                <a:solidFill>
                  <a:srgbClr val="FFC000"/>
                </a:solidFill>
              </a:rPr>
              <a:t>C</a:t>
            </a:r>
          </a:p>
          <a:p>
            <a:pPr>
              <a:defRPr/>
            </a:pPr>
            <a:r>
              <a:rPr lang="en-US" sz="2400" b="1" dirty="0" smtClean="0">
                <a:solidFill>
                  <a:srgbClr val="FFC000"/>
                </a:solidFill>
              </a:rPr>
              <a:t>O</a:t>
            </a:r>
          </a:p>
          <a:p>
            <a:pPr>
              <a:defRPr/>
            </a:pPr>
            <a:r>
              <a:rPr lang="en-US" sz="2400" b="1" dirty="0" smtClean="0">
                <a:solidFill>
                  <a:srgbClr val="FFC000"/>
                </a:solidFill>
              </a:rPr>
              <a:t>N</a:t>
            </a:r>
          </a:p>
          <a:p>
            <a:pPr>
              <a:defRPr/>
            </a:pPr>
            <a:r>
              <a:rPr lang="en-US" sz="2400" b="1" dirty="0" smtClean="0">
                <a:solidFill>
                  <a:srgbClr val="FFC000"/>
                </a:solidFill>
              </a:rPr>
              <a:t>S</a:t>
            </a:r>
          </a:p>
          <a:p>
            <a:pPr>
              <a:defRPr/>
            </a:pPr>
            <a:r>
              <a:rPr lang="en-US" sz="2400" b="1" dirty="0" smtClean="0">
                <a:solidFill>
                  <a:srgbClr val="FFC000"/>
                </a:solidFill>
              </a:rPr>
              <a:t>T</a:t>
            </a:r>
          </a:p>
          <a:p>
            <a:pPr>
              <a:defRPr/>
            </a:pPr>
            <a:r>
              <a:rPr lang="en-US" sz="2400" b="1" dirty="0" smtClean="0">
                <a:solidFill>
                  <a:srgbClr val="FFC000"/>
                </a:solidFill>
              </a:rPr>
              <a:t>R</a:t>
            </a:r>
          </a:p>
          <a:p>
            <a:pPr>
              <a:defRPr/>
            </a:pPr>
            <a:r>
              <a:rPr lang="en-US" sz="2400" b="1" dirty="0" smtClean="0">
                <a:solidFill>
                  <a:srgbClr val="FFC000"/>
                </a:solidFill>
              </a:rPr>
              <a:t>U</a:t>
            </a:r>
          </a:p>
          <a:p>
            <a:pPr>
              <a:defRPr/>
            </a:pPr>
            <a:r>
              <a:rPr lang="en-US" sz="2400" b="1" dirty="0" smtClean="0">
                <a:solidFill>
                  <a:srgbClr val="FFC000"/>
                </a:solidFill>
              </a:rPr>
              <a:t>C</a:t>
            </a:r>
          </a:p>
          <a:p>
            <a:pPr>
              <a:defRPr/>
            </a:pPr>
            <a:r>
              <a:rPr lang="en-US" sz="2400" b="1" dirty="0" smtClean="0">
                <a:solidFill>
                  <a:srgbClr val="FFC000"/>
                </a:solidFill>
              </a:rPr>
              <a:t>T</a:t>
            </a:r>
          </a:p>
          <a:p>
            <a:pPr>
              <a:defRPr/>
            </a:pPr>
            <a:r>
              <a:rPr lang="en-US" sz="2400" b="1" dirty="0" smtClean="0">
                <a:solidFill>
                  <a:srgbClr val="FFC000"/>
                </a:solidFill>
              </a:rPr>
              <a:t>I</a:t>
            </a:r>
          </a:p>
          <a:p>
            <a:pPr>
              <a:defRPr/>
            </a:pPr>
            <a:r>
              <a:rPr lang="en-US" sz="2400" b="1" dirty="0" smtClean="0">
                <a:solidFill>
                  <a:srgbClr val="FFC000"/>
                </a:solidFill>
              </a:rPr>
              <a:t>O</a:t>
            </a:r>
          </a:p>
          <a:p>
            <a:pPr>
              <a:defRPr/>
            </a:pPr>
            <a:r>
              <a:rPr lang="en-US" sz="2400" b="1" dirty="0" smtClean="0">
                <a:solidFill>
                  <a:srgbClr val="FFC000"/>
                </a:solidFill>
              </a:rPr>
              <a:t>N</a:t>
            </a:r>
            <a:endParaRPr lang="en-US" sz="2400" b="1" dirty="0">
              <a:solidFill>
                <a:srgbClr val="FFC000"/>
              </a:solidFill>
            </a:endParaRPr>
          </a:p>
        </p:txBody>
      </p:sp>
      <p:sp>
        <p:nvSpPr>
          <p:cNvPr id="8" name="Rectangle 7"/>
          <p:cNvSpPr/>
          <p:nvPr/>
        </p:nvSpPr>
        <p:spPr>
          <a:xfrm>
            <a:off x="6248400" y="304800"/>
            <a:ext cx="2488354" cy="523220"/>
          </a:xfrm>
          <a:prstGeom prst="rect">
            <a:avLst/>
          </a:prstGeom>
        </p:spPr>
        <p:txBody>
          <a:bodyPr wrap="square">
            <a:spAutoFit/>
          </a:bodyPr>
          <a:lstStyle/>
          <a:p>
            <a:pPr algn="ctr">
              <a:defRPr/>
            </a:pPr>
            <a:r>
              <a:rPr lang="fa-IR" sz="2800" b="1" dirty="0" smtClean="0">
                <a:solidFill>
                  <a:srgbClr val="FFC000"/>
                </a:solidFill>
                <a:cs typeface="B Zar" pitchFamily="2" charset="-78"/>
              </a:rPr>
              <a:t>ديكانستراكشن</a:t>
            </a:r>
            <a:endParaRPr lang="en-US" b="1" dirty="0">
              <a:solidFill>
                <a:srgbClr val="FFC000"/>
              </a:solidFill>
              <a:cs typeface="B Zar" pitchFamily="2" charset="-78"/>
            </a:endParaRPr>
          </a:p>
        </p:txBody>
      </p:sp>
      <p:sp>
        <p:nvSpPr>
          <p:cNvPr id="9" name="TextBox 8"/>
          <p:cNvSpPr txBox="1"/>
          <p:nvPr/>
        </p:nvSpPr>
        <p:spPr>
          <a:xfrm>
            <a:off x="1295400" y="120134"/>
            <a:ext cx="4343400" cy="369332"/>
          </a:xfrm>
          <a:prstGeom prst="rect">
            <a:avLst/>
          </a:prstGeom>
          <a:noFill/>
        </p:spPr>
        <p:txBody>
          <a:bodyPr wrap="square" rtlCol="1">
            <a:spAutoFit/>
          </a:bodyPr>
          <a:lstStyle/>
          <a:p>
            <a:r>
              <a:rPr lang="en-US" dirty="0" smtClean="0">
                <a:solidFill>
                  <a:schemeClr val="bg1"/>
                </a:solidFill>
                <a:hlinkClick r:id="rId3"/>
              </a:rPr>
              <a:t>www.pickcad.com</a:t>
            </a:r>
            <a:r>
              <a:rPr lang="en-US" dirty="0" smtClean="0">
                <a:solidFill>
                  <a:schemeClr val="bg1"/>
                </a:solidFill>
              </a:rPr>
              <a:t> </a:t>
            </a:r>
            <a:endParaRPr lang="fa-IR"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229600" cy="4526280"/>
          </a:xfrm>
        </p:spPr>
        <p:txBody>
          <a:bodyPr>
            <a:normAutofit/>
          </a:bodyPr>
          <a:lstStyle/>
          <a:p>
            <a:pPr lvl="0" algn="just" rtl="1"/>
            <a:r>
              <a:rPr lang="fa-IR" sz="2400" dirty="0" smtClean="0">
                <a:cs typeface="B Zar" pitchFamily="2" charset="-78"/>
              </a:rPr>
              <a:t>بنا نشانه یک </a:t>
            </a:r>
            <a:r>
              <a:rPr lang="fa-IR" sz="2400" dirty="0" smtClean="0">
                <a:solidFill>
                  <a:srgbClr val="FF0000"/>
                </a:solidFill>
                <a:cs typeface="B Zar" pitchFamily="2" charset="-78"/>
              </a:rPr>
              <a:t>رودررویی </a:t>
            </a:r>
            <a:r>
              <a:rPr lang="fa-IR" sz="2400" dirty="0" smtClean="0">
                <a:cs typeface="B Zar" pitchFamily="2" charset="-78"/>
              </a:rPr>
              <a:t>است، تلفیق بین گذشته و آینده، شهر و محوطه دانشگاه که یک ارتباط موقتی ناامن هم با سایت و هم بدون سایت را نشان می دهد. این پرسش از گذشته راجع به آینده، از سایت و بنا و بدون بنا، ویژه معماری آیزنمن است و تا اندازه ای ادامه دارد. چارچوب شبکه سفید، که آینده را نشان می دهد در کرانه جنوبی با یک ساختار از بخش توده های آجری برخورد می کند که یادآور برجهای آرموری که تا قبل از نابودی در سال ۱۹۵۸ در نزدیکی آن قرار داشتند، است. برج اصلی این دانشگاه با فروپاشی و گسستگی که در آن وجود دارد، نقطه عطف این دانشگاه به شمار می رود.</a:t>
            </a:r>
            <a:endParaRPr lang="en-US" sz="2400" dirty="0" smtClean="0">
              <a:cs typeface="B Zar" pitchFamily="2" charset="-78"/>
            </a:endParaRPr>
          </a:p>
          <a:p>
            <a:pPr algn="just" rtl="1"/>
            <a:endParaRPr lang="en-US" sz="2400" dirty="0">
              <a:cs typeface="B Zar" pitchFamily="2" charset="-78"/>
            </a:endParaRPr>
          </a:p>
        </p:txBody>
      </p:sp>
      <p:pic>
        <p:nvPicPr>
          <p:cNvPr id="5" name="Picture 4" descr="Wexner Visual Arts"/>
          <p:cNvPicPr>
            <a:picLocks noChangeAspect="1" noChangeArrowheads="1"/>
          </p:cNvPicPr>
          <p:nvPr/>
        </p:nvPicPr>
        <p:blipFill>
          <a:blip r:embed="rId2" cstate="print"/>
          <a:srcRect/>
          <a:stretch>
            <a:fillRect/>
          </a:stretch>
        </p:blipFill>
        <p:spPr bwMode="auto">
          <a:xfrm>
            <a:off x="381000" y="3429000"/>
            <a:ext cx="413156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30" descr="http://www.essential-architecture.com/ARCHITECT/Wexner.jpg"/>
          <p:cNvPicPr>
            <a:picLocks noChangeAspect="1" noChangeArrowheads="1"/>
          </p:cNvPicPr>
          <p:nvPr/>
        </p:nvPicPr>
        <p:blipFill>
          <a:blip r:embed="rId3" cstate="print"/>
          <a:srcRect/>
          <a:stretch>
            <a:fillRect/>
          </a:stretch>
        </p:blipFill>
        <p:spPr bwMode="auto">
          <a:xfrm>
            <a:off x="4724400" y="3352800"/>
            <a:ext cx="4013831" cy="2876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8229600" cy="5715317"/>
          </a:xfrm>
        </p:spPr>
        <p:txBody>
          <a:bodyPr>
            <a:normAutofit/>
          </a:bodyPr>
          <a:lstStyle/>
          <a:p>
            <a:pPr algn="just" rtl="1">
              <a:buNone/>
            </a:pPr>
            <a:r>
              <a:rPr lang="fa-IR" sz="2400" dirty="0" smtClean="0">
                <a:cs typeface="B Zar" pitchFamily="2" charset="-78"/>
              </a:rPr>
              <a:t>    کنت فرامپتون متذکر شده است «در عوض ما با یک معماری مجازی مواجه هستیم،یک معماری ناطق جدید» که به موجب آن از طریق یک تغییر مناسب، یک سازه معمارانه موجب </a:t>
            </a:r>
            <a:r>
              <a:rPr lang="fa-IR" sz="2400" dirty="0" smtClean="0">
                <a:solidFill>
                  <a:srgbClr val="FF0000"/>
                </a:solidFill>
                <a:cs typeface="B Zar" pitchFamily="2" charset="-78"/>
              </a:rPr>
              <a:t>انعکاس بنیادی </a:t>
            </a:r>
            <a:r>
              <a:rPr lang="fa-IR" sz="2400" dirty="0" smtClean="0">
                <a:cs typeface="B Zar" pitchFamily="2" charset="-78"/>
              </a:rPr>
              <a:t>بین سیستم ساختمانی می شود.مکان پروره مرکز هنرهای بصری وکسنر در دانشگاه ایالتی اهایو قرار دارد ، که بزرگترین سایت دانشگاهی از نظر جمعیت </a:t>
            </a:r>
            <a:endParaRPr lang="en-US" sz="2400" dirty="0" smtClean="0">
              <a:cs typeface="B Zar" pitchFamily="2" charset="-78"/>
            </a:endParaRPr>
          </a:p>
          <a:p>
            <a:pPr algn="just" rtl="1">
              <a:buNone/>
            </a:pPr>
            <a:r>
              <a:rPr lang="fa-IR" sz="2400" dirty="0" smtClean="0">
                <a:cs typeface="B Zar" pitchFamily="2" charset="-78"/>
              </a:rPr>
              <a:t>      در امریکا است .</a:t>
            </a:r>
            <a:endParaRPr lang="en-US" sz="2400" dirty="0">
              <a:cs typeface="B Zar" pitchFamily="2" charset="-78"/>
            </a:endParaRPr>
          </a:p>
        </p:txBody>
      </p:sp>
      <p:pic>
        <p:nvPicPr>
          <p:cNvPr id="4" name="Picture 4" descr="Wexner Visual Arts"/>
          <p:cNvPicPr>
            <a:picLocks noChangeAspect="1" noChangeArrowheads="1"/>
          </p:cNvPicPr>
          <p:nvPr/>
        </p:nvPicPr>
        <p:blipFill>
          <a:blip r:embed="rId2" cstate="print"/>
          <a:srcRect/>
          <a:stretch>
            <a:fillRect/>
          </a:stretch>
        </p:blipFill>
        <p:spPr bwMode="auto">
          <a:xfrm>
            <a:off x="5486400" y="2895600"/>
            <a:ext cx="2755900" cy="35118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Wexner Visual Arts"/>
          <p:cNvPicPr>
            <a:picLocks noChangeAspect="1" noChangeArrowheads="1"/>
          </p:cNvPicPr>
          <p:nvPr/>
        </p:nvPicPr>
        <p:blipFill>
          <a:blip r:embed="rId3" cstate="print"/>
          <a:srcRect/>
          <a:stretch>
            <a:fillRect/>
          </a:stretch>
        </p:blipFill>
        <p:spPr bwMode="auto">
          <a:xfrm>
            <a:off x="457200" y="2263930"/>
            <a:ext cx="3505200" cy="41178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943917"/>
          </a:xfrm>
        </p:spPr>
        <p:txBody>
          <a:bodyPr>
            <a:normAutofit/>
          </a:bodyPr>
          <a:lstStyle/>
          <a:p>
            <a:pPr algn="just" rtl="1">
              <a:buNone/>
            </a:pPr>
            <a:r>
              <a:rPr lang="en-US" sz="2800" dirty="0" smtClean="0">
                <a:cs typeface="B Zar" pitchFamily="2" charset="-78"/>
              </a:rPr>
              <a:t>   </a:t>
            </a:r>
            <a:r>
              <a:rPr lang="fa-IR" sz="2400" dirty="0" smtClean="0">
                <a:cs typeface="B Zar" pitchFamily="2" charset="-78"/>
              </a:rPr>
              <a:t>در این سایت کتابخانه روی </a:t>
            </a:r>
            <a:r>
              <a:rPr lang="fa-IR" sz="2400" dirty="0" smtClean="0">
                <a:solidFill>
                  <a:srgbClr val="FF0000"/>
                </a:solidFill>
                <a:cs typeface="B Zar" pitchFamily="2" charset="-78"/>
              </a:rPr>
              <a:t>محور اصلی ورودی </a:t>
            </a:r>
            <a:r>
              <a:rPr lang="fa-IR" sz="2400" dirty="0" smtClean="0">
                <a:cs typeface="B Zar" pitchFamily="2" charset="-78"/>
              </a:rPr>
              <a:t>است و دردو طرف آن دانشکده های مختلف قرار دارند . این نحوه چیدمان را توماس جفرسون (سومین رئیس جمهور آمریکا برای طراحی دانشکاه و ویرجینیا ابداع کرد.</a:t>
            </a:r>
          </a:p>
          <a:p>
            <a:pPr algn="just" rtl="1">
              <a:buNone/>
            </a:pPr>
            <a:r>
              <a:rPr lang="en-US" sz="2400" dirty="0" smtClean="0">
                <a:cs typeface="B Zar" pitchFamily="2" charset="-78"/>
              </a:rPr>
              <a:t>   </a:t>
            </a:r>
            <a:r>
              <a:rPr lang="fa-IR" sz="2400" dirty="0" smtClean="0">
                <a:cs typeface="B Zar" pitchFamily="2" charset="-78"/>
              </a:rPr>
              <a:t>آیزنمن در طرح خود ساختمان خود را بین دو شاختمان آمفی تئاتر و دانشکده موسیقی که فاصله آنها از یکدیگر حدود دو متر بود قرار داد.</a:t>
            </a:r>
          </a:p>
          <a:p>
            <a:pPr algn="just" rtl="1">
              <a:buNone/>
            </a:pPr>
            <a:r>
              <a:rPr lang="en-US" sz="2400" dirty="0" smtClean="0">
                <a:cs typeface="B Zar" pitchFamily="2" charset="-78"/>
              </a:rPr>
              <a:t>   </a:t>
            </a:r>
            <a:r>
              <a:rPr lang="fa-IR" sz="2400" dirty="0" smtClean="0">
                <a:cs typeface="B Zar" pitchFamily="2" charset="-78"/>
              </a:rPr>
              <a:t>بحثی که پیتر آیزیمن مطرح کرد این بود که : من پس از بیرون کشیدن دو محور ( یکی محور شمالی جنوبی یعنی محور دانشگاه و دیگری محور شهر  ) از بطن سایت پروژه و توجه به وجود اختلاف زاویه ۱۷ درجه بین محور شبکه شطرنجی دانشگاه و محور شبکه شطرنجی شهر ، این مکان را محل تلاقی و ملاقات دوگروه معرفی کردم . یک گروه هنرمندان و دانشجویان دانشگاه و گروه دیگر باز دید کنندگان و اهالی شهر بودند . سپس یک کد یا نشانه از هر کدام از این دو گروه را انتخاب کردم . </a:t>
            </a:r>
            <a:r>
              <a:rPr lang="fa-IR" sz="2400" dirty="0" smtClean="0">
                <a:solidFill>
                  <a:srgbClr val="FF0000"/>
                </a:solidFill>
                <a:cs typeface="B Zar" pitchFamily="2" charset="-78"/>
              </a:rPr>
              <a:t>شبکه شطرنجی </a:t>
            </a:r>
            <a:r>
              <a:rPr lang="fa-IR" sz="2400" dirty="0" smtClean="0">
                <a:cs typeface="B Zar" pitchFamily="2" charset="-78"/>
              </a:rPr>
              <a:t>دانشگاه و شبکه شطرنجی شهر را روی هم قرار دادم در حالیکه ۱۷ درجه اختلاف زاویه داشتند.</a:t>
            </a:r>
            <a:endParaRPr lang="en-US" sz="2400" dirty="0" smtClean="0">
              <a:cs typeface="B Zar" pitchFamily="2" charset="-78"/>
            </a:endParaRPr>
          </a:p>
          <a:p>
            <a:pPr algn="just"/>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algn="r" eaLnBrk="1" hangingPunct="1"/>
            <a:r>
              <a:rPr lang="fa-IR" sz="4000" dirty="0" smtClean="0">
                <a:solidFill>
                  <a:schemeClr val="tx1"/>
                </a:solidFill>
                <a:cs typeface="B Nazanin" pitchFamily="2" charset="-78"/>
              </a:rPr>
              <a:t>توجه به </a:t>
            </a:r>
            <a:r>
              <a:rPr lang="fa-IR" sz="4000" dirty="0" smtClean="0">
                <a:solidFill>
                  <a:srgbClr val="FF0000"/>
                </a:solidFill>
                <a:cs typeface="B Nazanin" pitchFamily="2" charset="-78"/>
              </a:rPr>
              <a:t>فرم</a:t>
            </a:r>
            <a:r>
              <a:rPr lang="fa-IR" sz="4000" dirty="0" smtClean="0">
                <a:solidFill>
                  <a:schemeClr val="bg1"/>
                </a:solidFill>
                <a:cs typeface="B Nazanin" pitchFamily="2" charset="-78"/>
              </a:rPr>
              <a:t> </a:t>
            </a:r>
            <a:r>
              <a:rPr lang="fa-IR" sz="4000" dirty="0" smtClean="0">
                <a:solidFill>
                  <a:schemeClr val="tx1"/>
                </a:solidFill>
                <a:cs typeface="B Nazanin" pitchFamily="2" charset="-78"/>
              </a:rPr>
              <a:t>در کار آیزنمن</a:t>
            </a:r>
            <a:endParaRPr lang="en-US" sz="4000" dirty="0" smtClean="0">
              <a:solidFill>
                <a:schemeClr val="tx1"/>
              </a:solidFill>
              <a:cs typeface="B Nazanin" pitchFamily="2" charset="-78"/>
            </a:endParaRPr>
          </a:p>
        </p:txBody>
      </p:sp>
      <p:sp>
        <p:nvSpPr>
          <p:cNvPr id="11267" name="Content Placeholder 2"/>
          <p:cNvSpPr>
            <a:spLocks noGrp="1"/>
          </p:cNvSpPr>
          <p:nvPr>
            <p:ph idx="1"/>
          </p:nvPr>
        </p:nvSpPr>
        <p:spPr/>
        <p:txBody>
          <a:bodyPr/>
          <a:lstStyle/>
          <a:p>
            <a:pPr algn="just" rtl="1" eaLnBrk="1" hangingPunct="1"/>
            <a:r>
              <a:rPr lang="fa-IR" sz="2400" dirty="0" smtClean="0">
                <a:ea typeface="Majalla UI"/>
                <a:cs typeface="B Nazanin" pitchFamily="2" charset="-78"/>
              </a:rPr>
              <a:t>سبک های معماری آیزنمن</a:t>
            </a:r>
            <a:endParaRPr lang="en-US" sz="2400" dirty="0" smtClean="0">
              <a:ea typeface="Majalla UI"/>
              <a:cs typeface="B Nazanin" pitchFamily="2" charset="-78"/>
            </a:endParaRPr>
          </a:p>
        </p:txBody>
      </p:sp>
      <p:pic>
        <p:nvPicPr>
          <p:cNvPr id="11268" name="Picture 2" descr="mhtml:file://G:\Peter%20Easenman\پیتر%20آیزنمن%20-%20تالار%20گفتگوي%20پارسی%20فروم.mht!http://www.govashir.com/greatdesigners/archives/10.jpg"/>
          <p:cNvPicPr>
            <a:picLocks noChangeAspect="1" noChangeArrowheads="1"/>
          </p:cNvPicPr>
          <p:nvPr/>
        </p:nvPicPr>
        <p:blipFill>
          <a:blip r:embed="rId2" cstate="print"/>
          <a:srcRect/>
          <a:stretch>
            <a:fillRect/>
          </a:stretch>
        </p:blipFill>
        <p:spPr bwMode="auto">
          <a:xfrm>
            <a:off x="357188" y="1495425"/>
            <a:ext cx="3333750" cy="4448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 descr="http://www.essential-architecture.com/ARCHITECT/HolocaustMahnmalLuft.jpg"/>
          <p:cNvPicPr>
            <a:picLocks noChangeAspect="1" noChangeArrowheads="1"/>
          </p:cNvPicPr>
          <p:nvPr/>
        </p:nvPicPr>
        <p:blipFill>
          <a:blip r:embed="rId2" cstate="print"/>
          <a:srcRect/>
          <a:stretch>
            <a:fillRect/>
          </a:stretch>
        </p:blipFill>
        <p:spPr bwMode="auto">
          <a:xfrm>
            <a:off x="1219200" y="2133600"/>
            <a:ext cx="7651750" cy="4071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292" name="Picture 3"/>
          <p:cNvPicPr>
            <a:picLocks noChangeAspect="1" noChangeArrowheads="1"/>
          </p:cNvPicPr>
          <p:nvPr/>
        </p:nvPicPr>
        <p:blipFill>
          <a:blip r:embed="rId3" cstate="print"/>
          <a:srcRect/>
          <a:stretch>
            <a:fillRect/>
          </a:stretch>
        </p:blipFill>
        <p:spPr bwMode="auto">
          <a:xfrm>
            <a:off x="381000" y="228600"/>
            <a:ext cx="4030663" cy="2354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le 4"/>
          <p:cNvSpPr/>
          <p:nvPr/>
        </p:nvSpPr>
        <p:spPr>
          <a:xfrm>
            <a:off x="457200" y="6248400"/>
            <a:ext cx="2514600" cy="381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a-IR" sz="2400" dirty="0" smtClean="0">
                <a:solidFill>
                  <a:schemeClr val="bg1"/>
                </a:solidFill>
                <a:cs typeface="B Zar" pitchFamily="2" charset="-78"/>
              </a:rPr>
              <a:t>یا</a:t>
            </a:r>
            <a:r>
              <a:rPr lang="fa-IR" dirty="0" smtClean="0">
                <a:solidFill>
                  <a:schemeClr val="bg1"/>
                </a:solidFill>
                <a:cs typeface="B Nazanin" pitchFamily="2" charset="-78"/>
              </a:rPr>
              <a:t>دبود کشتار یهودی ها،آلمان</a:t>
            </a:r>
            <a:endParaRPr lang="en-US" dirty="0"/>
          </a:p>
        </p:txBody>
      </p:sp>
      <p:sp>
        <p:nvSpPr>
          <p:cNvPr id="7" name="Rounded Rectangle 6"/>
          <p:cNvSpPr/>
          <p:nvPr/>
        </p:nvSpPr>
        <p:spPr>
          <a:xfrm>
            <a:off x="7315200" y="381000"/>
            <a:ext cx="1524000" cy="609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rPr>
              <a:t>پیتر ایزنمن</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Grp="1" noChangeArrowheads="1"/>
          </p:cNvSpPr>
          <p:nvPr>
            <p:ph idx="1"/>
          </p:nvPr>
        </p:nvSpPr>
        <p:spPr>
          <a:xfrm>
            <a:off x="4038600" y="762000"/>
            <a:ext cx="4740400" cy="523220"/>
          </a:xfrm>
        </p:spPr>
        <p:txBody>
          <a:bodyPr wrap="none" anchor="ctr">
            <a:spAutoFit/>
          </a:bodyPr>
          <a:lstStyle/>
          <a:p>
            <a:pPr marL="0" indent="0" algn="r" eaLnBrk="1" hangingPunct="1">
              <a:spcBef>
                <a:spcPct val="0"/>
              </a:spcBef>
              <a:buClrTx/>
              <a:buSzTx/>
              <a:buFontTx/>
              <a:buNone/>
            </a:pPr>
            <a:r>
              <a:rPr lang="fa-IR" sz="2800" dirty="0" smtClean="0">
                <a:latin typeface="Arial" pitchFamily="34" charset="0"/>
                <a:ea typeface="Calibri" pitchFamily="34" charset="0"/>
                <a:cs typeface="B Nazanin" pitchFamily="2" charset="-78"/>
              </a:rPr>
              <a:t>ورزشگاه دانشگاه فینیکس ، گلندیل ، آریزونا ، 2006</a:t>
            </a:r>
            <a:endParaRPr lang="en-US" sz="2800" dirty="0" smtClean="0">
              <a:latin typeface="Arial" pitchFamily="34" charset="0"/>
              <a:ea typeface="Calibri" pitchFamily="34" charset="0"/>
              <a:cs typeface="Arial" pitchFamily="34" charset="0"/>
            </a:endParaRPr>
          </a:p>
        </p:txBody>
      </p:sp>
      <p:pic>
        <p:nvPicPr>
          <p:cNvPr id="13315" name="Picture 2" descr="Eisenman_Arizona_Cardinals_-_p"/>
          <p:cNvPicPr>
            <a:picLocks noChangeAspect="1" noChangeArrowheads="1"/>
          </p:cNvPicPr>
          <p:nvPr/>
        </p:nvPicPr>
        <p:blipFill>
          <a:blip r:embed="rId2" cstate="print"/>
          <a:srcRect/>
          <a:stretch>
            <a:fillRect/>
          </a:stretch>
        </p:blipFill>
        <p:spPr bwMode="auto">
          <a:xfrm>
            <a:off x="785813" y="1643063"/>
            <a:ext cx="5210175" cy="3984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457200" y="857250"/>
            <a:ext cx="8229600" cy="5467350"/>
          </a:xfrm>
        </p:spPr>
        <p:txBody>
          <a:bodyPr/>
          <a:lstStyle/>
          <a:p>
            <a:pPr algn="r" rtl="1" eaLnBrk="1" hangingPunct="1"/>
            <a:r>
              <a:rPr lang="ar-SA" dirty="0" smtClean="0">
                <a:ea typeface="Majalla UI"/>
                <a:cs typeface="B Nazanin" pitchFamily="2" charset="-78"/>
              </a:rPr>
              <a:t>مرکز </a:t>
            </a:r>
            <a:r>
              <a:rPr lang="en-US" dirty="0" err="1" smtClean="0">
                <a:ea typeface="Majalla UI"/>
                <a:cs typeface="B Nazanin" pitchFamily="2" charset="-78"/>
              </a:rPr>
              <a:t>Aronoff</a:t>
            </a:r>
            <a:r>
              <a:rPr lang="en-US" dirty="0" smtClean="0">
                <a:ea typeface="Majalla UI"/>
                <a:cs typeface="B Nazanin" pitchFamily="2" charset="-78"/>
              </a:rPr>
              <a:t> </a:t>
            </a:r>
            <a:r>
              <a:rPr lang="ar-SA" dirty="0" smtClean="0">
                <a:ea typeface="Majalla UI"/>
                <a:cs typeface="B Nazanin" pitchFamily="2" charset="-78"/>
              </a:rPr>
              <a:t>برای طراحی و هنر  دانشگاه سینسیناتی  ،1996</a:t>
            </a:r>
            <a:endParaRPr lang="en-US" dirty="0" smtClean="0">
              <a:cs typeface="B Nazanin" pitchFamily="2" charset="-78"/>
            </a:endParaRPr>
          </a:p>
          <a:p>
            <a:pPr eaLnBrk="1" hangingPunct="1"/>
            <a:endParaRPr lang="en-US" dirty="0" smtClean="0">
              <a:solidFill>
                <a:schemeClr val="bg1"/>
              </a:solidFill>
            </a:endParaRPr>
          </a:p>
        </p:txBody>
      </p:sp>
      <p:pic>
        <p:nvPicPr>
          <p:cNvPr id="15363" name="Picture 1" descr="mhtml:file://G:\Peter%20Easenman\پیتر%20آیزنمن%20-%20تالار%20گفتگوي%20پارسی%20فروم.mht!http://www.govashir.com/greatdesigners/xfg.jpg"/>
          <p:cNvPicPr>
            <a:picLocks noChangeAspect="1" noChangeArrowheads="1"/>
          </p:cNvPicPr>
          <p:nvPr/>
        </p:nvPicPr>
        <p:blipFill>
          <a:blip r:embed="rId2" cstate="print"/>
          <a:srcRect/>
          <a:stretch>
            <a:fillRect/>
          </a:stretch>
        </p:blipFill>
        <p:spPr bwMode="auto">
          <a:xfrm>
            <a:off x="131755" y="1643063"/>
            <a:ext cx="3440113" cy="4535487"/>
          </a:xfrm>
          <a:prstGeom prst="rect">
            <a:avLst/>
          </a:prstGeom>
          <a:noFill/>
          <a:ln w="9525">
            <a:noFill/>
            <a:miter lim="800000"/>
            <a:headEnd/>
            <a:tailEnd/>
          </a:ln>
        </p:spPr>
      </p:pic>
      <p:pic>
        <p:nvPicPr>
          <p:cNvPr id="15364" name="Picture 4"/>
          <p:cNvPicPr>
            <a:picLocks noChangeAspect="1" noChangeArrowheads="1"/>
          </p:cNvPicPr>
          <p:nvPr/>
        </p:nvPicPr>
        <p:blipFill>
          <a:blip r:embed="rId3" cstate="print"/>
          <a:srcRect/>
          <a:stretch>
            <a:fillRect/>
          </a:stretch>
        </p:blipFill>
        <p:spPr bwMode="auto">
          <a:xfrm>
            <a:off x="3714744" y="2285992"/>
            <a:ext cx="5281618" cy="3338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457200" y="1104924"/>
            <a:ext cx="8229600" cy="5681662"/>
          </a:xfrm>
        </p:spPr>
        <p:txBody>
          <a:bodyPr/>
          <a:lstStyle/>
          <a:p>
            <a:pPr algn="r" rtl="1" eaLnBrk="1" hangingPunct="1"/>
            <a:r>
              <a:rPr lang="fa-IR" dirty="0" smtClean="0">
                <a:ea typeface="Majalla UI"/>
                <a:cs typeface="B Nazanin" pitchFamily="2" charset="-78"/>
              </a:rPr>
              <a:t>مرکز گردهمایی کلمبوس،اهایو،1992</a:t>
            </a:r>
            <a:endParaRPr lang="en-US" dirty="0" smtClean="0">
              <a:ea typeface="Majalla UI"/>
              <a:cs typeface="B Nazanin" pitchFamily="2" charset="-78"/>
            </a:endParaRPr>
          </a:p>
        </p:txBody>
      </p:sp>
      <p:pic>
        <p:nvPicPr>
          <p:cNvPr id="16387" name="Picture 25" descr="mhtml:file://G:\Peter%20Easenman\پیتر%20آیزنمن%20-%20تالار%20گفتگوي%20پارسی%20فروم.mht!http://www.shortnorth.com/convention784.jpg"/>
          <p:cNvPicPr>
            <a:picLocks noChangeAspect="1" noChangeArrowheads="1"/>
          </p:cNvPicPr>
          <p:nvPr/>
        </p:nvPicPr>
        <p:blipFill>
          <a:blip r:embed="rId2" cstate="print"/>
          <a:srcRect/>
          <a:stretch>
            <a:fillRect/>
          </a:stretch>
        </p:blipFill>
        <p:spPr bwMode="auto">
          <a:xfrm>
            <a:off x="577850" y="2138381"/>
            <a:ext cx="5610225" cy="3862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457200" y="928688"/>
            <a:ext cx="8229600" cy="5395912"/>
          </a:xfrm>
        </p:spPr>
        <p:txBody>
          <a:bodyPr/>
          <a:lstStyle/>
          <a:p>
            <a:pPr algn="r" rtl="1" eaLnBrk="1" hangingPunct="1"/>
            <a:r>
              <a:rPr lang="fa-IR" dirty="0" smtClean="0">
                <a:ea typeface="Majalla UI"/>
                <a:cs typeface="B Nazanin" pitchFamily="2" charset="-78"/>
              </a:rPr>
              <a:t>شهر فرهنگ گالاسیا،شروع 2000 اتمام 2010</a:t>
            </a:r>
            <a:endParaRPr lang="en-US" dirty="0" smtClean="0">
              <a:ea typeface="Majalla UI"/>
              <a:cs typeface="B Nazanin" pitchFamily="2" charset="-78"/>
            </a:endParaRPr>
          </a:p>
        </p:txBody>
      </p:sp>
      <p:pic>
        <p:nvPicPr>
          <p:cNvPr id="17411" name="Picture 37" descr="mhtml:file://G:\Peter%20Easenman\پیتر%20آیزنمن%20-%20تالار%20گفتگوي%20پارسی%20فروم.mht!http://www.arcspace.com/architects/eisenman/ccg/4eisenman.jpg"/>
          <p:cNvPicPr>
            <a:picLocks noChangeAspect="1" noChangeArrowheads="1"/>
          </p:cNvPicPr>
          <p:nvPr/>
        </p:nvPicPr>
        <p:blipFill>
          <a:blip r:embed="rId2" cstate="print"/>
          <a:srcRect/>
          <a:stretch>
            <a:fillRect/>
          </a:stretch>
        </p:blipFill>
        <p:spPr bwMode="auto">
          <a:xfrm>
            <a:off x="500063" y="1928813"/>
            <a:ext cx="4903787" cy="3929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457200" y="1319237"/>
            <a:ext cx="8229600" cy="5538787"/>
          </a:xfrm>
        </p:spPr>
        <p:txBody>
          <a:bodyPr/>
          <a:lstStyle/>
          <a:p>
            <a:pPr algn="r" rtl="1" eaLnBrk="1" hangingPunct="1"/>
            <a:r>
              <a:rPr lang="fa-IR" dirty="0" smtClean="0">
                <a:ea typeface="Majalla UI"/>
                <a:cs typeface="B Nazanin" pitchFamily="2" charset="-78"/>
              </a:rPr>
              <a:t>خانه فرانک ،ارتباطات ،خانه 4</a:t>
            </a:r>
            <a:endParaRPr lang="en-US" dirty="0" smtClean="0">
              <a:ea typeface="Majalla UI"/>
              <a:cs typeface="B Nazanin" pitchFamily="2" charset="-78"/>
            </a:endParaRPr>
          </a:p>
          <a:p>
            <a:pPr eaLnBrk="1" hangingPunct="1"/>
            <a:endParaRPr lang="en-US" dirty="0" smtClean="0">
              <a:solidFill>
                <a:schemeClr val="bg1"/>
              </a:solidFill>
              <a:ea typeface="Majalla UI"/>
              <a:cs typeface="B Nazanin" pitchFamily="2" charset="-78"/>
            </a:endParaRPr>
          </a:p>
        </p:txBody>
      </p:sp>
      <p:pic>
        <p:nvPicPr>
          <p:cNvPr id="18435" name="Picture 40" descr="mhtml:file://G:\Peter%20Easenman\پیتر%20آیزنمن%20-%20تالار%20گفتگوي%20پارسی%20فروم.mht!http://www.govashir.com/greatdesigners/archives/19.jpg"/>
          <p:cNvPicPr>
            <a:picLocks noChangeAspect="1" noChangeArrowheads="1"/>
          </p:cNvPicPr>
          <p:nvPr/>
        </p:nvPicPr>
        <p:blipFill>
          <a:blip r:embed="rId2" cstate="print"/>
          <a:srcRect/>
          <a:stretch>
            <a:fillRect/>
          </a:stretch>
        </p:blipFill>
        <p:spPr bwMode="auto">
          <a:xfrm>
            <a:off x="5286375" y="2282837"/>
            <a:ext cx="3327400" cy="2860675"/>
          </a:xfrm>
          <a:prstGeom prst="rect">
            <a:avLst/>
          </a:prstGeom>
          <a:noFill/>
          <a:ln w="9525">
            <a:noFill/>
            <a:miter lim="800000"/>
            <a:headEnd/>
            <a:tailEnd/>
          </a:ln>
        </p:spPr>
      </p:pic>
      <p:pic>
        <p:nvPicPr>
          <p:cNvPr id="18436" name="Picture 3"/>
          <p:cNvPicPr>
            <a:picLocks noChangeAspect="1" noChangeArrowheads="1"/>
          </p:cNvPicPr>
          <p:nvPr/>
        </p:nvPicPr>
        <p:blipFill>
          <a:blip r:embed="rId3" cstate="print"/>
          <a:srcRect/>
          <a:stretch>
            <a:fillRect/>
          </a:stretch>
        </p:blipFill>
        <p:spPr bwMode="auto">
          <a:xfrm>
            <a:off x="457199" y="790597"/>
            <a:ext cx="3971925" cy="5781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5"/>
          <p:cNvPicPr>
            <a:picLocks noChangeAspect="1" noChangeArrowheads="1"/>
          </p:cNvPicPr>
          <p:nvPr/>
        </p:nvPicPr>
        <p:blipFill>
          <a:blip r:embed="rId2" cstate="print">
            <a:clrChange>
              <a:clrFrom>
                <a:srgbClr val="000B11"/>
              </a:clrFrom>
              <a:clrTo>
                <a:srgbClr val="000B11">
                  <a:alpha val="0"/>
                </a:srgbClr>
              </a:clrTo>
            </a:clrChange>
            <a:lum contrast="6000"/>
          </a:blip>
          <a:srcRect/>
          <a:stretch>
            <a:fillRect/>
          </a:stretch>
        </p:blipFill>
        <p:spPr>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4"/>
          <p:cNvSpPr>
            <a:spLocks noGrp="1"/>
          </p:cNvSpPr>
          <p:nvPr>
            <p:ph sz="half" idx="1"/>
          </p:nvPr>
        </p:nvSpPr>
        <p:spPr>
          <a:xfrm>
            <a:off x="457200" y="228600"/>
            <a:ext cx="4038600" cy="5943600"/>
          </a:xfrm>
        </p:spPr>
        <p:txBody>
          <a:bodyPr>
            <a:normAutofit fontScale="77500" lnSpcReduction="20000"/>
          </a:bodyPr>
          <a:lstStyle/>
          <a:p>
            <a:pPr algn="just" rtl="1"/>
            <a:r>
              <a:rPr lang="ar-SA" b="1" dirty="0" smtClean="0">
                <a:solidFill>
                  <a:srgbClr val="FFC000"/>
                </a:solidFill>
                <a:cs typeface="B Zar" pitchFamily="2" charset="-78"/>
              </a:rPr>
              <a:t>ديكانستراكشن در فارسى به ساختار زدا</a:t>
            </a:r>
            <a:r>
              <a:rPr lang="fa-IR" b="1" dirty="0" smtClean="0">
                <a:solidFill>
                  <a:srgbClr val="FFC000"/>
                </a:solidFill>
                <a:cs typeface="B Zar" pitchFamily="2" charset="-78"/>
              </a:rPr>
              <a:t>یی</a:t>
            </a:r>
            <a:r>
              <a:rPr lang="ar-SA" b="1" dirty="0" smtClean="0">
                <a:solidFill>
                  <a:srgbClr val="FFC000"/>
                </a:solidFill>
                <a:cs typeface="B Zar" pitchFamily="2" charset="-78"/>
              </a:rPr>
              <a:t>، شالوده شكنى، واسازى، بنيان فكنى، ساختارشكنى و بن</a:t>
            </a:r>
            <a:r>
              <a:rPr lang="fa-IR" b="1" dirty="0" smtClean="0">
                <a:solidFill>
                  <a:srgbClr val="FFC000"/>
                </a:solidFill>
                <a:cs typeface="B Zar" pitchFamily="2" charset="-78"/>
              </a:rPr>
              <a:t>یان</a:t>
            </a:r>
            <a:r>
              <a:rPr lang="ar-SA" b="1" dirty="0" smtClean="0">
                <a:solidFill>
                  <a:srgbClr val="FFC000"/>
                </a:solidFill>
                <a:cs typeface="B Zar" pitchFamily="2" charset="-78"/>
              </a:rPr>
              <a:t> فكنى ترجمه شده است. شايد اين كثرت اسامى به دليل آن باشد</a:t>
            </a:r>
            <a:r>
              <a:rPr lang="fa-IR" b="1" dirty="0" smtClean="0">
                <a:solidFill>
                  <a:srgbClr val="FFC000"/>
                </a:solidFill>
                <a:cs typeface="B Zar" pitchFamily="2" charset="-78"/>
              </a:rPr>
              <a:t> </a:t>
            </a:r>
            <a:r>
              <a:rPr lang="ar-SA" b="1" dirty="0" smtClean="0">
                <a:solidFill>
                  <a:srgbClr val="FFC000"/>
                </a:solidFill>
                <a:cs typeface="B Zar" pitchFamily="2" charset="-78"/>
              </a:rPr>
              <a:t>كه ديكانستراكشن يك نگرش چند وجهى و چند معنایی ب</a:t>
            </a:r>
            <a:r>
              <a:rPr lang="fa-IR" b="1" dirty="0" smtClean="0">
                <a:solidFill>
                  <a:srgbClr val="FFC000"/>
                </a:solidFill>
                <a:cs typeface="B Zar" pitchFamily="2" charset="-78"/>
              </a:rPr>
              <a:t>ه</a:t>
            </a:r>
            <a:r>
              <a:rPr lang="ar-SA" b="1" dirty="0" smtClean="0">
                <a:solidFill>
                  <a:srgbClr val="FFC000"/>
                </a:solidFill>
                <a:cs typeface="B Zar" pitchFamily="2" charset="-78"/>
              </a:rPr>
              <a:t> دال ومدلول و هرنوع متنى دارد. و شايد هم به دليل آن است كه هنوز ابهامات و سؤالات زيادى در مورد ديكانستراكشن در كشور ما وجود دارد.</a:t>
            </a:r>
            <a:endParaRPr lang="en-US" b="1" dirty="0" smtClean="0">
              <a:solidFill>
                <a:srgbClr val="FFC000"/>
              </a:solidFill>
              <a:cs typeface="B Zar" pitchFamily="2" charset="-78"/>
            </a:endParaRPr>
          </a:p>
          <a:p>
            <a:pPr algn="just" rtl="1"/>
            <a:endParaRPr lang="en-US" b="1" dirty="0" smtClean="0">
              <a:solidFill>
                <a:srgbClr val="FFC000"/>
              </a:solidFill>
              <a:cs typeface="B Zar" pitchFamily="2" charset="-78"/>
            </a:endParaRPr>
          </a:p>
          <a:p>
            <a:pPr algn="just" rtl="1"/>
            <a:r>
              <a:rPr lang="en-US" b="1" dirty="0" smtClean="0">
                <a:solidFill>
                  <a:srgbClr val="FFC000"/>
                </a:solidFill>
                <a:cs typeface="B Zar" pitchFamily="2" charset="-78"/>
              </a:rPr>
              <a:t>  </a:t>
            </a:r>
            <a:r>
              <a:rPr lang="ar-SA" b="1" dirty="0" smtClean="0">
                <a:solidFill>
                  <a:srgbClr val="FFC000"/>
                </a:solidFill>
                <a:cs typeface="B Zar" pitchFamily="2" charset="-78"/>
              </a:rPr>
              <a:t>از آنجايى كه مبانى ديكانستراكشن مستقيمأ از فلسفة ديكانستراكشن استخراج شده وبه لحاظ آشنایی نسبتأ اندك معماران با فلسفه اين مكتب، براى استنباط معمارى ديكانستراكشن، ابتدا لازم است فلسفة ديكانستراكشن و مهم تر ازآن، زمينه هاى نظرى اين نحله ی فكرى تبيين شود.</a:t>
            </a:r>
            <a:endParaRPr lang="en-US" b="1" dirty="0" smtClean="0">
              <a:solidFill>
                <a:srgbClr val="FFC000"/>
              </a:solidFill>
              <a:cs typeface="B Zar" pitchFamily="2" charset="-78"/>
            </a:endParaRPr>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00063" y="285750"/>
            <a:ext cx="8229600" cy="857250"/>
          </a:xfrm>
        </p:spPr>
        <p:txBody>
          <a:bodyPr/>
          <a:lstStyle/>
          <a:p>
            <a:pPr algn="r" eaLnBrk="1" hangingPunct="1"/>
            <a:r>
              <a:rPr lang="fa-IR" sz="3600" dirty="0" smtClean="0">
                <a:solidFill>
                  <a:schemeClr val="tx1"/>
                </a:solidFill>
                <a:cs typeface="B Nazanin" pitchFamily="2" charset="-78"/>
              </a:rPr>
              <a:t>طراحی های دستی خود آیزنمن</a:t>
            </a:r>
            <a:endParaRPr lang="en-US" sz="3600" dirty="0" smtClean="0">
              <a:solidFill>
                <a:schemeClr val="tx1"/>
              </a:solidFill>
              <a:cs typeface="B Nazanin" pitchFamily="2" charset="-78"/>
            </a:endParaRPr>
          </a:p>
        </p:txBody>
      </p:sp>
      <p:pic>
        <p:nvPicPr>
          <p:cNvPr id="20483" name="Picture 5" descr="G:\00621.jpg"/>
          <p:cNvPicPr>
            <a:picLocks noChangeAspect="1" noChangeArrowheads="1"/>
          </p:cNvPicPr>
          <p:nvPr/>
        </p:nvPicPr>
        <p:blipFill>
          <a:blip r:embed="rId2" cstate="print"/>
          <a:srcRect/>
          <a:stretch>
            <a:fillRect/>
          </a:stretch>
        </p:blipFill>
        <p:spPr bwMode="auto">
          <a:xfrm>
            <a:off x="685800" y="1310716"/>
            <a:ext cx="7391400" cy="50519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1929936"/>
          </a:xfrm>
        </p:spPr>
        <p:txBody>
          <a:bodyPr>
            <a:normAutofit/>
          </a:bodyPr>
          <a:lstStyle/>
          <a:p>
            <a:r>
              <a:rPr lang="fa-IR" sz="3200" dirty="0" smtClean="0">
                <a:solidFill>
                  <a:srgbClr val="FFC000"/>
                </a:solidFill>
              </a:rPr>
              <a:t>چند ویژگی از خانه های طراحی شده توسط ایزنمن:</a:t>
            </a:r>
            <a:r>
              <a:rPr lang="en-US" dirty="0" smtClean="0"/>
              <a:t/>
            </a:r>
            <a:br>
              <a:rPr lang="en-US" dirty="0" smtClean="0"/>
            </a:br>
            <a:endParaRPr lang="en-US" dirty="0"/>
          </a:p>
        </p:txBody>
      </p:sp>
      <p:sp>
        <p:nvSpPr>
          <p:cNvPr id="5" name="Content Placeholder 4"/>
          <p:cNvSpPr>
            <a:spLocks noGrp="1"/>
          </p:cNvSpPr>
          <p:nvPr>
            <p:ph sz="half" idx="1"/>
          </p:nvPr>
        </p:nvSpPr>
        <p:spPr>
          <a:xfrm>
            <a:off x="457200" y="1143000"/>
            <a:ext cx="4038600" cy="4983480"/>
          </a:xfrm>
        </p:spPr>
        <p:txBody>
          <a:bodyPr>
            <a:normAutofit/>
          </a:bodyPr>
          <a:lstStyle/>
          <a:p>
            <a:pPr algn="r" rtl="1"/>
            <a:r>
              <a:rPr lang="fa-IR" dirty="0" smtClean="0">
                <a:cs typeface="B Zar" pitchFamily="2" charset="-78"/>
              </a:rPr>
              <a:t>ویژگی خانه شماره10</a:t>
            </a:r>
            <a:endParaRPr lang="fa-IR" sz="2400" dirty="0" smtClean="0">
              <a:cs typeface="B Zar" pitchFamily="2" charset="-78"/>
            </a:endParaRPr>
          </a:p>
          <a:p>
            <a:pPr algn="just" rtl="1">
              <a:buNone/>
            </a:pPr>
            <a:r>
              <a:rPr lang="fa-IR" sz="2400" dirty="0" smtClean="0">
                <a:cs typeface="B Zar" pitchFamily="2" charset="-78"/>
              </a:rPr>
              <a:t>    که در سال 1970به عنوان آخرین به صورت گرافیکی معرفی شد در اصل ماحصل خانه های قبلی بود.این خانه با عناصر کاهش یابنده ویک سری فرایند  </a:t>
            </a:r>
          </a:p>
          <a:p>
            <a:pPr algn="just" rtl="1">
              <a:buNone/>
            </a:pPr>
            <a:r>
              <a:rPr lang="fa-IR" sz="2400" dirty="0" smtClean="0">
                <a:cs typeface="B Zar" pitchFamily="2" charset="-78"/>
              </a:rPr>
              <a:t>      مکانیکی طراحی  شده بود.</a:t>
            </a:r>
          </a:p>
          <a:p>
            <a:pPr algn="just" rtl="1">
              <a:buNone/>
            </a:pPr>
            <a:r>
              <a:rPr lang="fa-IR" sz="2400" dirty="0" smtClean="0">
                <a:cs typeface="B Zar" pitchFamily="2" charset="-78"/>
              </a:rPr>
              <a:t>1-ساخت با عناصر کاهش یابنده وفرایند مکانیکی</a:t>
            </a:r>
          </a:p>
          <a:p>
            <a:pPr algn="just" rtl="1">
              <a:buNone/>
            </a:pPr>
            <a:r>
              <a:rPr lang="fa-IR" sz="2400" dirty="0" smtClean="0">
                <a:cs typeface="B Zar" pitchFamily="2" charset="-78"/>
              </a:rPr>
              <a:t>2-زیر سوال بردن خیلی از عناصر بنیادین خانه</a:t>
            </a:r>
          </a:p>
          <a:p>
            <a:pPr algn="just" rtl="1">
              <a:buNone/>
            </a:pPr>
            <a:r>
              <a:rPr lang="fa-IR" sz="2400" dirty="0" smtClean="0">
                <a:cs typeface="B Zar" pitchFamily="2" charset="-78"/>
              </a:rPr>
              <a:t>3-مرکز خانه تمرکز زدایی شده ومقیاس های انسانی و زیستی خانه از بین رفته </a:t>
            </a:r>
          </a:p>
          <a:p>
            <a:pPr algn="just" rtl="1">
              <a:buNone/>
            </a:pPr>
            <a:r>
              <a:rPr lang="fa-IR" sz="2400" dirty="0" smtClean="0">
                <a:cs typeface="B Zar" pitchFamily="2" charset="-78"/>
              </a:rPr>
              <a:t>4-این خانه ساخته نشد</a:t>
            </a:r>
          </a:p>
        </p:txBody>
      </p:sp>
      <p:sp>
        <p:nvSpPr>
          <p:cNvPr id="6" name="Content Placeholder 5"/>
          <p:cNvSpPr>
            <a:spLocks noGrp="1"/>
          </p:cNvSpPr>
          <p:nvPr>
            <p:ph sz="half" idx="2"/>
          </p:nvPr>
        </p:nvSpPr>
        <p:spPr>
          <a:xfrm>
            <a:off x="4648200" y="1219200"/>
            <a:ext cx="4038600" cy="4953000"/>
          </a:xfrm>
        </p:spPr>
        <p:txBody>
          <a:bodyPr>
            <a:noAutofit/>
          </a:bodyPr>
          <a:lstStyle/>
          <a:p>
            <a:pPr algn="just" rtl="1"/>
            <a:r>
              <a:rPr lang="fa-IR" sz="2400" dirty="0" smtClean="0">
                <a:cs typeface="B Zar" pitchFamily="2" charset="-78"/>
              </a:rPr>
              <a:t>ایزنمن در توضیحاتی که در همایش مذکور ارائه داد کوشید فقط جنبه های فرمی بنا ها را شرح دهد زیرا به عقیده وی برنامه فیزیکی وملزومات پروژه ،تعیین کننده روند طراحی معماری نیست و نمی تواند منشا ان باشدونیز حتی مقصودی زیباشناسانه بر انها متصور نیست بلکه به گفته وی ،هدف صرفا نمایش پاره ای از روابط فرم ها با </a:t>
            </a:r>
          </a:p>
          <a:p>
            <a:pPr algn="just" rtl="1">
              <a:buNone/>
            </a:pPr>
            <a:r>
              <a:rPr lang="fa-IR" sz="2400" dirty="0" smtClean="0">
                <a:cs typeface="B Zar" pitchFamily="2" charset="-78"/>
              </a:rPr>
              <a:t>     یکدیگر است</a:t>
            </a:r>
            <a:r>
              <a:rPr lang="fa-IR" sz="3200" dirty="0" smtClean="0"/>
              <a:t>. </a:t>
            </a:r>
          </a:p>
          <a:p>
            <a:pPr algn="just" rtl="1"/>
            <a:r>
              <a:rPr lang="fa-IR" sz="2400" b="1" dirty="0" smtClean="0">
                <a:cs typeface="B Zar" pitchFamily="2" charset="-78"/>
              </a:rPr>
              <a:t>-</a:t>
            </a:r>
            <a:r>
              <a:rPr lang="fa-IR" sz="2400" dirty="0" smtClean="0">
                <a:cs typeface="B Zar" pitchFamily="2" charset="-78"/>
              </a:rPr>
              <a:t>در یکی از خانه های او پله قرمز رنگی وجود دارد که نمی توان از ان بالا رفت وبه طبقه ای می رسد که وجود ندارد</a:t>
            </a:r>
            <a:endParaRPr lang="en-US" sz="2400" dirty="0">
              <a:cs typeface="B Zar" pitchFamily="2" charset="-78"/>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Picture_Sketches_01"/>
          <p:cNvPicPr>
            <a:picLocks noChangeAspect="1" noChangeArrowheads="1"/>
          </p:cNvPicPr>
          <p:nvPr/>
        </p:nvPicPr>
        <p:blipFill>
          <a:blip r:embed="rId2" cstate="screen"/>
          <a:srcRect/>
          <a:stretch>
            <a:fillRect/>
          </a:stretch>
        </p:blipFill>
        <p:spPr bwMode="auto">
          <a:xfrm>
            <a:off x="228600" y="152400"/>
            <a:ext cx="8528078" cy="64008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9701" name="Text Box 5"/>
          <p:cNvSpPr txBox="1">
            <a:spLocks noChangeArrowheads="1"/>
          </p:cNvSpPr>
          <p:nvPr/>
        </p:nvSpPr>
        <p:spPr bwMode="auto">
          <a:xfrm>
            <a:off x="-152400" y="0"/>
            <a:ext cx="3200400" cy="830997"/>
          </a:xfrm>
          <a:prstGeom prst="rect">
            <a:avLst/>
          </a:prstGeom>
          <a:noFill/>
          <a:ln w="9525">
            <a:noFill/>
            <a:miter lim="800000"/>
            <a:headEnd/>
            <a:tailEnd/>
          </a:ln>
          <a:effectLst/>
        </p:spPr>
        <p:txBody>
          <a:bodyPr wrap="square">
            <a:spAutoFit/>
          </a:bodyPr>
          <a:lstStyle/>
          <a:p>
            <a:r>
              <a:rPr lang="en-AU" sz="2400" b="1" dirty="0">
                <a:solidFill>
                  <a:srgbClr val="FF0000"/>
                </a:solidFill>
                <a:latin typeface="Simplex" pitchFamily="2" charset="0"/>
              </a:rPr>
              <a:t>ORIGINAL SKETCHES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0" y="0"/>
            <a:ext cx="9144000" cy="5334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1507" name="Rectangle 3"/>
          <p:cNvSpPr>
            <a:spLocks noChangeArrowheads="1"/>
          </p:cNvSpPr>
          <p:nvPr/>
        </p:nvSpPr>
        <p:spPr bwMode="auto">
          <a:xfrm>
            <a:off x="0" y="6324600"/>
            <a:ext cx="9144000" cy="5334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1508" name="Text Box 4"/>
          <p:cNvSpPr txBox="1">
            <a:spLocks noChangeArrowheads="1"/>
          </p:cNvSpPr>
          <p:nvPr/>
        </p:nvSpPr>
        <p:spPr bwMode="auto">
          <a:xfrm>
            <a:off x="0" y="90488"/>
            <a:ext cx="9144000" cy="366712"/>
          </a:xfrm>
          <a:prstGeom prst="rect">
            <a:avLst/>
          </a:prstGeom>
          <a:noFill/>
          <a:ln w="9525">
            <a:noFill/>
            <a:miter lim="800000"/>
            <a:headEnd/>
            <a:tailEnd/>
          </a:ln>
          <a:effectLst/>
        </p:spPr>
        <p:txBody>
          <a:bodyPr>
            <a:spAutoFit/>
          </a:bodyPr>
          <a:lstStyle/>
          <a:p>
            <a:pPr>
              <a:spcBef>
                <a:spcPct val="50000"/>
              </a:spcBef>
            </a:pPr>
            <a:r>
              <a:rPr lang="en-AU" dirty="0">
                <a:solidFill>
                  <a:schemeClr val="bg1"/>
                </a:solidFill>
              </a:rPr>
              <a:t>:: PETER EISENMAN - HOUSE VI ::</a:t>
            </a:r>
          </a:p>
        </p:txBody>
      </p:sp>
      <p:pic>
        <p:nvPicPr>
          <p:cNvPr id="21511" name="Picture 7" descr="pict_15"/>
          <p:cNvPicPr>
            <a:picLocks noChangeAspect="1" noChangeArrowheads="1"/>
          </p:cNvPicPr>
          <p:nvPr/>
        </p:nvPicPr>
        <p:blipFill>
          <a:blip r:embed="rId2" cstate="screen"/>
          <a:srcRect/>
          <a:stretch>
            <a:fillRect/>
          </a:stretch>
        </p:blipFill>
        <p:spPr bwMode="auto">
          <a:xfrm>
            <a:off x="914400" y="990600"/>
            <a:ext cx="3395663" cy="2189163"/>
          </a:xfrm>
          <a:prstGeom prst="rect">
            <a:avLst/>
          </a:prstGeom>
          <a:noFill/>
        </p:spPr>
      </p:pic>
      <p:pic>
        <p:nvPicPr>
          <p:cNvPr id="21514" name="Picture 10" descr="pict_18"/>
          <p:cNvPicPr>
            <a:picLocks noChangeAspect="1" noChangeArrowheads="1"/>
          </p:cNvPicPr>
          <p:nvPr/>
        </p:nvPicPr>
        <p:blipFill>
          <a:blip r:embed="rId3" cstate="screen"/>
          <a:srcRect/>
          <a:stretch>
            <a:fillRect/>
          </a:stretch>
        </p:blipFill>
        <p:spPr bwMode="auto">
          <a:xfrm>
            <a:off x="5029200" y="3495675"/>
            <a:ext cx="3413125" cy="2295525"/>
          </a:xfrm>
          <a:prstGeom prst="rect">
            <a:avLst/>
          </a:prstGeom>
          <a:noFill/>
        </p:spPr>
      </p:pic>
      <p:sp>
        <p:nvSpPr>
          <p:cNvPr id="21515" name="Text Box 11"/>
          <p:cNvSpPr txBox="1">
            <a:spLocks noChangeArrowheads="1"/>
          </p:cNvSpPr>
          <p:nvPr/>
        </p:nvSpPr>
        <p:spPr bwMode="auto">
          <a:xfrm>
            <a:off x="609600" y="990600"/>
            <a:ext cx="457200" cy="366713"/>
          </a:xfrm>
          <a:prstGeom prst="rect">
            <a:avLst/>
          </a:prstGeom>
          <a:noFill/>
          <a:ln w="9525">
            <a:noFill/>
            <a:miter lim="800000"/>
            <a:headEnd/>
            <a:tailEnd/>
          </a:ln>
          <a:effectLst/>
        </p:spPr>
        <p:txBody>
          <a:bodyPr>
            <a:spAutoFit/>
          </a:bodyPr>
          <a:lstStyle/>
          <a:p>
            <a:pPr>
              <a:spcBef>
                <a:spcPct val="50000"/>
              </a:spcBef>
            </a:pPr>
            <a:r>
              <a:rPr lang="en-AU"/>
              <a:t>1</a:t>
            </a:r>
          </a:p>
        </p:txBody>
      </p:sp>
      <p:grpSp>
        <p:nvGrpSpPr>
          <p:cNvPr id="2" name="Group 16"/>
          <p:cNvGrpSpPr>
            <a:grpSpLocks/>
          </p:cNvGrpSpPr>
          <p:nvPr/>
        </p:nvGrpSpPr>
        <p:grpSpPr bwMode="auto">
          <a:xfrm>
            <a:off x="4660900" y="987425"/>
            <a:ext cx="3721100" cy="2212975"/>
            <a:chOff x="480" y="2254"/>
            <a:chExt cx="2344" cy="1394"/>
          </a:xfrm>
        </p:grpSpPr>
        <p:pic>
          <p:nvPicPr>
            <p:cNvPr id="21512" name="Picture 8" descr="pict_16"/>
            <p:cNvPicPr>
              <a:picLocks noChangeAspect="1" noChangeArrowheads="1"/>
            </p:cNvPicPr>
            <p:nvPr/>
          </p:nvPicPr>
          <p:blipFill>
            <a:blip r:embed="rId4" cstate="screen"/>
            <a:srcRect/>
            <a:stretch>
              <a:fillRect/>
            </a:stretch>
          </p:blipFill>
          <p:spPr bwMode="auto">
            <a:xfrm>
              <a:off x="720" y="2254"/>
              <a:ext cx="2104" cy="1394"/>
            </a:xfrm>
            <a:prstGeom prst="rect">
              <a:avLst/>
            </a:prstGeom>
            <a:noFill/>
          </p:spPr>
        </p:pic>
        <p:sp>
          <p:nvSpPr>
            <p:cNvPr id="21516" name="Text Box 12"/>
            <p:cNvSpPr txBox="1">
              <a:spLocks noChangeArrowheads="1"/>
            </p:cNvSpPr>
            <p:nvPr/>
          </p:nvSpPr>
          <p:spPr bwMode="auto">
            <a:xfrm>
              <a:off x="480" y="2256"/>
              <a:ext cx="288" cy="231"/>
            </a:xfrm>
            <a:prstGeom prst="rect">
              <a:avLst/>
            </a:prstGeom>
            <a:noFill/>
            <a:ln w="9525">
              <a:noFill/>
              <a:miter lim="800000"/>
              <a:headEnd/>
              <a:tailEnd/>
            </a:ln>
            <a:effectLst/>
          </p:spPr>
          <p:txBody>
            <a:bodyPr>
              <a:spAutoFit/>
            </a:bodyPr>
            <a:lstStyle/>
            <a:p>
              <a:pPr>
                <a:spcBef>
                  <a:spcPct val="50000"/>
                </a:spcBef>
              </a:pPr>
              <a:r>
                <a:rPr lang="en-AU"/>
                <a:t>2</a:t>
              </a:r>
            </a:p>
          </p:txBody>
        </p:sp>
      </p:grpSp>
      <p:grpSp>
        <p:nvGrpSpPr>
          <p:cNvPr id="3" name="Group 15"/>
          <p:cNvGrpSpPr>
            <a:grpSpLocks/>
          </p:cNvGrpSpPr>
          <p:nvPr/>
        </p:nvGrpSpPr>
        <p:grpSpPr bwMode="auto">
          <a:xfrm>
            <a:off x="609600" y="3505200"/>
            <a:ext cx="3713163" cy="2301875"/>
            <a:chOff x="3120" y="576"/>
            <a:chExt cx="2339" cy="1450"/>
          </a:xfrm>
        </p:grpSpPr>
        <p:pic>
          <p:nvPicPr>
            <p:cNvPr id="21513" name="Picture 9" descr="pict_17"/>
            <p:cNvPicPr>
              <a:picLocks noChangeAspect="1" noChangeArrowheads="1"/>
            </p:cNvPicPr>
            <p:nvPr/>
          </p:nvPicPr>
          <p:blipFill>
            <a:blip r:embed="rId5" cstate="screen"/>
            <a:srcRect/>
            <a:stretch>
              <a:fillRect/>
            </a:stretch>
          </p:blipFill>
          <p:spPr bwMode="auto">
            <a:xfrm>
              <a:off x="3312" y="576"/>
              <a:ext cx="2147" cy="1450"/>
            </a:xfrm>
            <a:prstGeom prst="rect">
              <a:avLst/>
            </a:prstGeom>
            <a:noFill/>
          </p:spPr>
        </p:pic>
        <p:sp>
          <p:nvSpPr>
            <p:cNvPr id="21517" name="Text Box 13"/>
            <p:cNvSpPr txBox="1">
              <a:spLocks noChangeArrowheads="1"/>
            </p:cNvSpPr>
            <p:nvPr/>
          </p:nvSpPr>
          <p:spPr bwMode="auto">
            <a:xfrm>
              <a:off x="3120" y="585"/>
              <a:ext cx="288" cy="231"/>
            </a:xfrm>
            <a:prstGeom prst="rect">
              <a:avLst/>
            </a:prstGeom>
            <a:noFill/>
            <a:ln w="9525">
              <a:noFill/>
              <a:miter lim="800000"/>
              <a:headEnd/>
              <a:tailEnd/>
            </a:ln>
            <a:effectLst/>
          </p:spPr>
          <p:txBody>
            <a:bodyPr>
              <a:spAutoFit/>
            </a:bodyPr>
            <a:lstStyle/>
            <a:p>
              <a:pPr>
                <a:spcBef>
                  <a:spcPct val="50000"/>
                </a:spcBef>
              </a:pPr>
              <a:r>
                <a:rPr lang="en-AU"/>
                <a:t>3</a:t>
              </a:r>
            </a:p>
          </p:txBody>
        </p:sp>
      </p:grpSp>
      <p:sp>
        <p:nvSpPr>
          <p:cNvPr id="21518" name="Text Box 14"/>
          <p:cNvSpPr txBox="1">
            <a:spLocks noChangeArrowheads="1"/>
          </p:cNvSpPr>
          <p:nvPr/>
        </p:nvSpPr>
        <p:spPr bwMode="auto">
          <a:xfrm>
            <a:off x="4724400" y="3505200"/>
            <a:ext cx="457200" cy="366713"/>
          </a:xfrm>
          <a:prstGeom prst="rect">
            <a:avLst/>
          </a:prstGeom>
          <a:noFill/>
          <a:ln w="9525">
            <a:noFill/>
            <a:miter lim="800000"/>
            <a:headEnd/>
            <a:tailEnd/>
          </a:ln>
          <a:effectLst/>
        </p:spPr>
        <p:txBody>
          <a:bodyPr>
            <a:spAutoFit/>
          </a:bodyPr>
          <a:lstStyle/>
          <a:p>
            <a:pPr>
              <a:spcBef>
                <a:spcPct val="50000"/>
              </a:spcBef>
            </a:pPr>
            <a:r>
              <a:rPr lang="en-AU"/>
              <a:t>4</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5334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3555" name="Rectangle 3"/>
          <p:cNvSpPr>
            <a:spLocks noChangeArrowheads="1"/>
          </p:cNvSpPr>
          <p:nvPr/>
        </p:nvSpPr>
        <p:spPr bwMode="auto">
          <a:xfrm>
            <a:off x="0" y="6324600"/>
            <a:ext cx="9144000" cy="5334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3556" name="Text Box 4"/>
          <p:cNvSpPr txBox="1">
            <a:spLocks noChangeArrowheads="1"/>
          </p:cNvSpPr>
          <p:nvPr/>
        </p:nvSpPr>
        <p:spPr bwMode="auto">
          <a:xfrm>
            <a:off x="0" y="90488"/>
            <a:ext cx="9144000" cy="366712"/>
          </a:xfrm>
          <a:prstGeom prst="rect">
            <a:avLst/>
          </a:prstGeom>
          <a:noFill/>
          <a:ln w="9525">
            <a:noFill/>
            <a:miter lim="800000"/>
            <a:headEnd/>
            <a:tailEnd/>
          </a:ln>
          <a:effectLst/>
        </p:spPr>
        <p:txBody>
          <a:bodyPr>
            <a:spAutoFit/>
          </a:bodyPr>
          <a:lstStyle/>
          <a:p>
            <a:pPr>
              <a:spcBef>
                <a:spcPct val="50000"/>
              </a:spcBef>
            </a:pPr>
            <a:r>
              <a:rPr lang="en-AU">
                <a:solidFill>
                  <a:schemeClr val="bg1"/>
                </a:solidFill>
              </a:rPr>
              <a:t>:: PETER EISENMAN - HOUSE VI ::</a:t>
            </a:r>
          </a:p>
        </p:txBody>
      </p:sp>
      <p:pic>
        <p:nvPicPr>
          <p:cNvPr id="23566" name="Picture 14" descr="pict_19"/>
          <p:cNvPicPr>
            <a:picLocks noChangeAspect="1" noChangeArrowheads="1"/>
          </p:cNvPicPr>
          <p:nvPr/>
        </p:nvPicPr>
        <p:blipFill>
          <a:blip r:embed="rId2" cstate="screen"/>
          <a:srcRect/>
          <a:stretch>
            <a:fillRect/>
          </a:stretch>
        </p:blipFill>
        <p:spPr bwMode="auto">
          <a:xfrm>
            <a:off x="838200" y="914400"/>
            <a:ext cx="3438525" cy="2276475"/>
          </a:xfrm>
          <a:prstGeom prst="rect">
            <a:avLst/>
          </a:prstGeom>
          <a:noFill/>
        </p:spPr>
      </p:pic>
      <p:pic>
        <p:nvPicPr>
          <p:cNvPr id="23568" name="Picture 16" descr="pict_21"/>
          <p:cNvPicPr>
            <a:picLocks noChangeAspect="1" noChangeArrowheads="1"/>
          </p:cNvPicPr>
          <p:nvPr/>
        </p:nvPicPr>
        <p:blipFill>
          <a:blip r:embed="rId3" cstate="screen"/>
          <a:srcRect/>
          <a:stretch>
            <a:fillRect/>
          </a:stretch>
        </p:blipFill>
        <p:spPr bwMode="auto">
          <a:xfrm>
            <a:off x="838200" y="3581400"/>
            <a:ext cx="3425825" cy="2276475"/>
          </a:xfrm>
          <a:prstGeom prst="rect">
            <a:avLst/>
          </a:prstGeom>
          <a:noFill/>
        </p:spPr>
      </p:pic>
      <p:pic>
        <p:nvPicPr>
          <p:cNvPr id="23569" name="Picture 17" descr="pict_22"/>
          <p:cNvPicPr>
            <a:picLocks noChangeAspect="1" noChangeArrowheads="1"/>
          </p:cNvPicPr>
          <p:nvPr/>
        </p:nvPicPr>
        <p:blipFill>
          <a:blip r:embed="rId4" cstate="screen"/>
          <a:srcRect/>
          <a:stretch>
            <a:fillRect/>
          </a:stretch>
        </p:blipFill>
        <p:spPr bwMode="auto">
          <a:xfrm>
            <a:off x="5029200" y="3581400"/>
            <a:ext cx="3419475" cy="2282825"/>
          </a:xfrm>
          <a:prstGeom prst="rect">
            <a:avLst/>
          </a:prstGeom>
          <a:noFill/>
        </p:spPr>
      </p:pic>
      <p:pic>
        <p:nvPicPr>
          <p:cNvPr id="23570" name="Picture 18" descr="pict_20"/>
          <p:cNvPicPr>
            <a:picLocks noChangeAspect="1" noChangeArrowheads="1"/>
          </p:cNvPicPr>
          <p:nvPr/>
        </p:nvPicPr>
        <p:blipFill>
          <a:blip r:embed="rId5" cstate="screen"/>
          <a:srcRect/>
          <a:stretch>
            <a:fillRect/>
          </a:stretch>
        </p:blipFill>
        <p:spPr bwMode="auto">
          <a:xfrm>
            <a:off x="5029200" y="914400"/>
            <a:ext cx="3419475" cy="2289175"/>
          </a:xfrm>
          <a:prstGeom prst="rect">
            <a:avLst/>
          </a:prstGeom>
          <a:noFill/>
        </p:spPr>
      </p:pic>
      <p:sp>
        <p:nvSpPr>
          <p:cNvPr id="23578" name="Text Box 26"/>
          <p:cNvSpPr txBox="1">
            <a:spLocks noChangeArrowheads="1"/>
          </p:cNvSpPr>
          <p:nvPr/>
        </p:nvSpPr>
        <p:spPr bwMode="auto">
          <a:xfrm>
            <a:off x="533400" y="914400"/>
            <a:ext cx="457200" cy="366713"/>
          </a:xfrm>
          <a:prstGeom prst="rect">
            <a:avLst/>
          </a:prstGeom>
          <a:noFill/>
          <a:ln w="9525">
            <a:noFill/>
            <a:miter lim="800000"/>
            <a:headEnd/>
            <a:tailEnd/>
          </a:ln>
          <a:effectLst/>
        </p:spPr>
        <p:txBody>
          <a:bodyPr>
            <a:spAutoFit/>
          </a:bodyPr>
          <a:lstStyle/>
          <a:p>
            <a:pPr>
              <a:spcBef>
                <a:spcPct val="50000"/>
              </a:spcBef>
            </a:pPr>
            <a:r>
              <a:rPr lang="en-AU"/>
              <a:t>5</a:t>
            </a:r>
          </a:p>
        </p:txBody>
      </p:sp>
      <p:sp>
        <p:nvSpPr>
          <p:cNvPr id="23579" name="Text Box 27"/>
          <p:cNvSpPr txBox="1">
            <a:spLocks noChangeArrowheads="1"/>
          </p:cNvSpPr>
          <p:nvPr/>
        </p:nvSpPr>
        <p:spPr bwMode="auto">
          <a:xfrm>
            <a:off x="4724400" y="3595688"/>
            <a:ext cx="457200" cy="366712"/>
          </a:xfrm>
          <a:prstGeom prst="rect">
            <a:avLst/>
          </a:prstGeom>
          <a:noFill/>
          <a:ln w="9525">
            <a:noFill/>
            <a:miter lim="800000"/>
            <a:headEnd/>
            <a:tailEnd/>
          </a:ln>
          <a:effectLst/>
        </p:spPr>
        <p:txBody>
          <a:bodyPr>
            <a:spAutoFit/>
          </a:bodyPr>
          <a:lstStyle/>
          <a:p>
            <a:pPr>
              <a:spcBef>
                <a:spcPct val="50000"/>
              </a:spcBef>
            </a:pPr>
            <a:r>
              <a:rPr lang="en-AU"/>
              <a:t>8</a:t>
            </a:r>
          </a:p>
        </p:txBody>
      </p:sp>
      <p:sp>
        <p:nvSpPr>
          <p:cNvPr id="23581" name="Text Box 29"/>
          <p:cNvSpPr txBox="1">
            <a:spLocks noChangeArrowheads="1"/>
          </p:cNvSpPr>
          <p:nvPr/>
        </p:nvSpPr>
        <p:spPr bwMode="auto">
          <a:xfrm>
            <a:off x="4724400" y="914400"/>
            <a:ext cx="457200" cy="366713"/>
          </a:xfrm>
          <a:prstGeom prst="rect">
            <a:avLst/>
          </a:prstGeom>
          <a:noFill/>
          <a:ln w="9525">
            <a:noFill/>
            <a:miter lim="800000"/>
            <a:headEnd/>
            <a:tailEnd/>
          </a:ln>
          <a:effectLst/>
        </p:spPr>
        <p:txBody>
          <a:bodyPr>
            <a:spAutoFit/>
          </a:bodyPr>
          <a:lstStyle/>
          <a:p>
            <a:pPr>
              <a:spcBef>
                <a:spcPct val="50000"/>
              </a:spcBef>
            </a:pPr>
            <a:r>
              <a:rPr lang="en-AU"/>
              <a:t>6</a:t>
            </a:r>
          </a:p>
        </p:txBody>
      </p:sp>
      <p:sp>
        <p:nvSpPr>
          <p:cNvPr id="23586" name="Text Box 34"/>
          <p:cNvSpPr txBox="1">
            <a:spLocks noChangeArrowheads="1"/>
          </p:cNvSpPr>
          <p:nvPr/>
        </p:nvSpPr>
        <p:spPr bwMode="auto">
          <a:xfrm>
            <a:off x="533400" y="3581400"/>
            <a:ext cx="457200" cy="366713"/>
          </a:xfrm>
          <a:prstGeom prst="rect">
            <a:avLst/>
          </a:prstGeom>
          <a:noFill/>
          <a:ln w="9525">
            <a:noFill/>
            <a:miter lim="800000"/>
            <a:headEnd/>
            <a:tailEnd/>
          </a:ln>
          <a:effectLst/>
        </p:spPr>
        <p:txBody>
          <a:bodyPr>
            <a:spAutoFit/>
          </a:bodyPr>
          <a:lstStyle/>
          <a:p>
            <a:pPr>
              <a:spcBef>
                <a:spcPct val="50000"/>
              </a:spcBef>
            </a:pPr>
            <a:r>
              <a:rPr lang="en-AU"/>
              <a:t>7</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cs typeface="B Zar" pitchFamily="2" charset="-78"/>
              </a:rPr>
              <a:t>:(11a)</a:t>
            </a:r>
            <a:r>
              <a:rPr lang="fa-IR" sz="3200" dirty="0" smtClean="0">
                <a:cs typeface="B Zar" pitchFamily="2" charset="-78"/>
              </a:rPr>
              <a:t>ساخت خانه ی شماره ی</a:t>
            </a:r>
            <a:endParaRPr lang="en-US" sz="3200" dirty="0">
              <a:cs typeface="B Zar" pitchFamily="2" charset="-78"/>
            </a:endParaRPr>
          </a:p>
        </p:txBody>
      </p:sp>
      <p:sp>
        <p:nvSpPr>
          <p:cNvPr id="3" name="Content Placeholder 2"/>
          <p:cNvSpPr>
            <a:spLocks noGrp="1"/>
          </p:cNvSpPr>
          <p:nvPr>
            <p:ph idx="1"/>
          </p:nvPr>
        </p:nvSpPr>
        <p:spPr>
          <a:xfrm>
            <a:off x="457200" y="1447800"/>
            <a:ext cx="8229600" cy="4724717"/>
          </a:xfrm>
        </p:spPr>
        <p:txBody>
          <a:bodyPr/>
          <a:lstStyle/>
          <a:p>
            <a:pPr algn="just" rtl="1">
              <a:buNone/>
            </a:pPr>
            <a:r>
              <a:rPr lang="fa-IR" sz="2400" dirty="0" smtClean="0">
                <a:cs typeface="B Zar" pitchFamily="2" charset="-78"/>
              </a:rPr>
              <a:t>-این خانه به سفارش دوست ایزنمن ساخته:</a:t>
            </a:r>
          </a:p>
          <a:p>
            <a:pPr algn="just" rtl="1">
              <a:buNone/>
            </a:pPr>
            <a:r>
              <a:rPr lang="fa-IR" sz="2400" dirty="0" smtClean="0">
                <a:cs typeface="B Zar" pitchFamily="2" charset="-78"/>
              </a:rPr>
              <a:t>-این خانه می بایست طوری طراحی شود که وقتی در درون خانه   ایی فکر کنید در بیرون خانه هستی و برعکس</a:t>
            </a:r>
          </a:p>
          <a:p>
            <a:pPr algn="just" rtl="1">
              <a:buNone/>
            </a:pPr>
            <a:r>
              <a:rPr lang="fa-IR" sz="2400" dirty="0" smtClean="0">
                <a:cs typeface="B Zar" pitchFamily="2" charset="-78"/>
              </a:rPr>
              <a:t>-اولین پروژه ای بود که به نام تئوری پیچیدگی  ثبت شد.</a:t>
            </a:r>
          </a:p>
          <a:p>
            <a:pPr algn="just" rtl="1">
              <a:buNone/>
            </a:pPr>
            <a:r>
              <a:rPr lang="fa-IR" sz="2400" dirty="0" smtClean="0">
                <a:cs typeface="B Zar" pitchFamily="2" charset="-78"/>
              </a:rPr>
              <a:t> -این خانه از نماد ال شکل که فرم متقارن مایل و قائم را ترکیب می کنند. </a:t>
            </a:r>
          </a:p>
          <a:p>
            <a:pPr algn="just" rtl="1">
              <a:buNone/>
            </a:pPr>
            <a:r>
              <a:rPr lang="fa-IR" sz="2400" dirty="0" smtClean="0">
                <a:cs typeface="B Zar" pitchFamily="2" charset="-78"/>
              </a:rPr>
              <a:t>-ایزنمن این ال شکل ها را نمادی از ناپایداری ویا بینابینی نام می برد</a:t>
            </a:r>
            <a:r>
              <a:rPr lang="en-US" sz="2400" dirty="0" smtClean="0">
                <a:cs typeface="B Zar" pitchFamily="2" charset="-78"/>
              </a:rPr>
              <a:t> </a:t>
            </a:r>
            <a:endParaRPr lang="en-US" sz="2400" dirty="0">
              <a:cs typeface="B Zar" pitchFamily="2" charset="-7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9144000" cy="5334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6627" name="Rectangle 3"/>
          <p:cNvSpPr>
            <a:spLocks noChangeArrowheads="1"/>
          </p:cNvSpPr>
          <p:nvPr/>
        </p:nvSpPr>
        <p:spPr bwMode="auto">
          <a:xfrm>
            <a:off x="0" y="6324600"/>
            <a:ext cx="9144000" cy="5334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26628" name="Text Box 4"/>
          <p:cNvSpPr txBox="1">
            <a:spLocks noChangeArrowheads="1"/>
          </p:cNvSpPr>
          <p:nvPr/>
        </p:nvSpPr>
        <p:spPr bwMode="auto">
          <a:xfrm>
            <a:off x="0" y="90488"/>
            <a:ext cx="9144000" cy="366712"/>
          </a:xfrm>
          <a:prstGeom prst="rect">
            <a:avLst/>
          </a:prstGeom>
          <a:noFill/>
          <a:ln w="9525">
            <a:noFill/>
            <a:miter lim="800000"/>
            <a:headEnd/>
            <a:tailEnd/>
          </a:ln>
          <a:effectLst/>
        </p:spPr>
        <p:txBody>
          <a:bodyPr>
            <a:spAutoFit/>
          </a:bodyPr>
          <a:lstStyle/>
          <a:p>
            <a:pPr>
              <a:spcBef>
                <a:spcPct val="50000"/>
              </a:spcBef>
            </a:pPr>
            <a:r>
              <a:rPr lang="en-AU" dirty="0">
                <a:solidFill>
                  <a:schemeClr val="bg1"/>
                </a:solidFill>
              </a:rPr>
              <a:t>:: PETER EISENMAN - HOUSE </a:t>
            </a:r>
            <a:r>
              <a:rPr lang="en-US" dirty="0" smtClean="0">
                <a:solidFill>
                  <a:schemeClr val="bg1"/>
                </a:solidFill>
              </a:rPr>
              <a:t>I</a:t>
            </a:r>
            <a:r>
              <a:rPr lang="en-AU" dirty="0" smtClean="0">
                <a:solidFill>
                  <a:schemeClr val="bg1"/>
                </a:solidFill>
              </a:rPr>
              <a:t>VI </a:t>
            </a:r>
            <a:r>
              <a:rPr lang="en-AU" dirty="0">
                <a:solidFill>
                  <a:schemeClr val="bg1"/>
                </a:solidFill>
              </a:rPr>
              <a:t>::</a:t>
            </a:r>
          </a:p>
        </p:txBody>
      </p:sp>
      <p:pic>
        <p:nvPicPr>
          <p:cNvPr id="26638" name="Picture 14" descr="pict_26"/>
          <p:cNvPicPr>
            <a:picLocks noChangeAspect="1" noChangeArrowheads="1"/>
          </p:cNvPicPr>
          <p:nvPr/>
        </p:nvPicPr>
        <p:blipFill>
          <a:blip r:embed="rId2" cstate="print"/>
          <a:srcRect/>
          <a:stretch>
            <a:fillRect/>
          </a:stretch>
        </p:blipFill>
        <p:spPr bwMode="auto">
          <a:xfrm>
            <a:off x="457200" y="533400"/>
            <a:ext cx="3825875" cy="2811463"/>
          </a:xfrm>
          <a:prstGeom prst="rect">
            <a:avLst/>
          </a:prstGeom>
          <a:noFill/>
        </p:spPr>
      </p:pic>
      <p:pic>
        <p:nvPicPr>
          <p:cNvPr id="26639" name="Picture 15" descr="pict_27"/>
          <p:cNvPicPr>
            <a:picLocks noChangeAspect="1" noChangeArrowheads="1"/>
          </p:cNvPicPr>
          <p:nvPr/>
        </p:nvPicPr>
        <p:blipFill>
          <a:blip r:embed="rId3" cstate="print"/>
          <a:srcRect/>
          <a:stretch>
            <a:fillRect/>
          </a:stretch>
        </p:blipFill>
        <p:spPr bwMode="auto">
          <a:xfrm>
            <a:off x="4800600" y="533400"/>
            <a:ext cx="3825875" cy="2819400"/>
          </a:xfrm>
          <a:prstGeom prst="rect">
            <a:avLst/>
          </a:prstGeom>
          <a:noFill/>
        </p:spPr>
      </p:pic>
      <p:pic>
        <p:nvPicPr>
          <p:cNvPr id="26642" name="Picture 18" descr="pict_29"/>
          <p:cNvPicPr>
            <a:picLocks noChangeAspect="1" noChangeArrowheads="1"/>
          </p:cNvPicPr>
          <p:nvPr/>
        </p:nvPicPr>
        <p:blipFill>
          <a:blip r:embed="rId4" cstate="print"/>
          <a:srcRect/>
          <a:stretch>
            <a:fillRect/>
          </a:stretch>
        </p:blipFill>
        <p:spPr bwMode="auto">
          <a:xfrm>
            <a:off x="4876800" y="3444875"/>
            <a:ext cx="3810000" cy="2879725"/>
          </a:xfrm>
          <a:prstGeom prst="rect">
            <a:avLst/>
          </a:prstGeom>
          <a:noFill/>
        </p:spPr>
      </p:pic>
      <p:pic>
        <p:nvPicPr>
          <p:cNvPr id="26643" name="Picture 19" descr="pict_30"/>
          <p:cNvPicPr>
            <a:picLocks noChangeAspect="1" noChangeArrowheads="1"/>
          </p:cNvPicPr>
          <p:nvPr/>
        </p:nvPicPr>
        <p:blipFill>
          <a:blip r:embed="rId5" cstate="print"/>
          <a:srcRect/>
          <a:stretch>
            <a:fillRect/>
          </a:stretch>
        </p:blipFill>
        <p:spPr bwMode="auto">
          <a:xfrm>
            <a:off x="2667000" y="3451225"/>
            <a:ext cx="2149475" cy="2873375"/>
          </a:xfrm>
          <a:prstGeom prst="rect">
            <a:avLst/>
          </a:prstGeom>
          <a:noFill/>
        </p:spPr>
      </p:pic>
      <p:pic>
        <p:nvPicPr>
          <p:cNvPr id="26644" name="Picture 20" descr="pict_28"/>
          <p:cNvPicPr>
            <a:picLocks noChangeAspect="1" noChangeArrowheads="1"/>
          </p:cNvPicPr>
          <p:nvPr/>
        </p:nvPicPr>
        <p:blipFill>
          <a:blip r:embed="rId6" cstate="print"/>
          <a:srcRect/>
          <a:stretch>
            <a:fillRect/>
          </a:stretch>
        </p:blipFill>
        <p:spPr bwMode="auto">
          <a:xfrm>
            <a:off x="457200" y="3436938"/>
            <a:ext cx="2163763" cy="2887662"/>
          </a:xfrm>
          <a:prstGeom prst="rect">
            <a:avLst/>
          </a:prstGeom>
          <a:noFill/>
        </p:spPr>
      </p:pic>
      <p:sp>
        <p:nvSpPr>
          <p:cNvPr id="26646" name="Text Box 22"/>
          <p:cNvSpPr txBox="1">
            <a:spLocks noChangeArrowheads="1"/>
          </p:cNvSpPr>
          <p:nvPr/>
        </p:nvSpPr>
        <p:spPr bwMode="auto">
          <a:xfrm>
            <a:off x="457200" y="3068638"/>
            <a:ext cx="1295400" cy="284162"/>
          </a:xfrm>
          <a:prstGeom prst="rect">
            <a:avLst/>
          </a:prstGeom>
          <a:solidFill>
            <a:schemeClr val="bg1"/>
          </a:solidFill>
          <a:ln w="9525">
            <a:solidFill>
              <a:schemeClr val="bg1"/>
            </a:solidFill>
            <a:miter lim="800000"/>
            <a:headEnd/>
            <a:tailEnd/>
          </a:ln>
          <a:effectLst/>
        </p:spPr>
        <p:txBody>
          <a:bodyPr>
            <a:spAutoFit/>
          </a:bodyPr>
          <a:lstStyle/>
          <a:p>
            <a:pPr>
              <a:spcBef>
                <a:spcPct val="50000"/>
              </a:spcBef>
            </a:pPr>
            <a:r>
              <a:rPr lang="en-AU" sz="1200"/>
              <a:t>EAST FACADE</a:t>
            </a:r>
          </a:p>
        </p:txBody>
      </p:sp>
      <p:sp>
        <p:nvSpPr>
          <p:cNvPr id="26647" name="Text Box 23"/>
          <p:cNvSpPr txBox="1">
            <a:spLocks noChangeArrowheads="1"/>
          </p:cNvSpPr>
          <p:nvPr/>
        </p:nvSpPr>
        <p:spPr bwMode="auto">
          <a:xfrm>
            <a:off x="4800600" y="3068638"/>
            <a:ext cx="1295400" cy="284162"/>
          </a:xfrm>
          <a:prstGeom prst="rect">
            <a:avLst/>
          </a:prstGeom>
          <a:solidFill>
            <a:schemeClr val="bg1"/>
          </a:solidFill>
          <a:ln w="9525">
            <a:solidFill>
              <a:schemeClr val="bg1"/>
            </a:solidFill>
            <a:miter lim="800000"/>
            <a:headEnd/>
            <a:tailEnd/>
          </a:ln>
          <a:effectLst/>
        </p:spPr>
        <p:txBody>
          <a:bodyPr>
            <a:spAutoFit/>
          </a:bodyPr>
          <a:lstStyle/>
          <a:p>
            <a:pPr>
              <a:spcBef>
                <a:spcPct val="50000"/>
              </a:spcBef>
            </a:pPr>
            <a:r>
              <a:rPr lang="en-AU" sz="1200"/>
              <a:t>WEST FACADE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زاها حدید">
            <a:hlinkClick r:id="rId2"/>
          </p:cNvPr>
          <p:cNvPicPr/>
          <p:nvPr/>
        </p:nvPicPr>
        <p:blipFill>
          <a:blip r:embed="rId3" cstate="print"/>
          <a:srcRect/>
          <a:stretch>
            <a:fillRect/>
          </a:stretch>
        </p:blipFill>
        <p:spPr bwMode="auto">
          <a:xfrm>
            <a:off x="228600" y="0"/>
            <a:ext cx="8610600" cy="64008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 name="TextBox 1"/>
          <p:cNvSpPr txBox="1"/>
          <p:nvPr/>
        </p:nvSpPr>
        <p:spPr>
          <a:xfrm>
            <a:off x="1828800" y="762000"/>
            <a:ext cx="6357982" cy="461665"/>
          </a:xfrm>
          <a:prstGeom prst="rect">
            <a:avLst/>
          </a:prstGeom>
          <a:noFill/>
        </p:spPr>
        <p:txBody>
          <a:bodyPr wrap="square" rtlCol="0">
            <a:spAutoFit/>
          </a:bodyPr>
          <a:lstStyle/>
          <a:p>
            <a:pPr algn="r" rtl="1"/>
            <a:r>
              <a:rPr lang="fa-IR" sz="2400" dirty="0" smtClean="0">
                <a:solidFill>
                  <a:srgbClr val="FF0000"/>
                </a:solidFill>
              </a:rPr>
              <a:t>زاها (ظه)حدید:</a:t>
            </a:r>
            <a:endParaRPr lang="en-US" sz="2400" dirty="0">
              <a:solidFill>
                <a:srgbClr val="FF0000"/>
              </a:solidFill>
            </a:endParaRPr>
          </a:p>
        </p:txBody>
      </p:sp>
      <p:sp>
        <p:nvSpPr>
          <p:cNvPr id="3" name="Rectangle 2"/>
          <p:cNvSpPr/>
          <p:nvPr/>
        </p:nvSpPr>
        <p:spPr>
          <a:xfrm>
            <a:off x="762000" y="3581400"/>
            <a:ext cx="7543800" cy="2677656"/>
          </a:xfrm>
          <a:prstGeom prst="rect">
            <a:avLst/>
          </a:prstGeom>
        </p:spPr>
        <p:txBody>
          <a:bodyPr wrap="square">
            <a:spAutoFit/>
          </a:bodyPr>
          <a:lstStyle/>
          <a:p>
            <a:pPr algn="just" rtl="1"/>
            <a:r>
              <a:rPr lang="ar-SA" sz="2400" dirty="0" smtClean="0">
                <a:cs typeface="B Zar" pitchFamily="2" charset="-78"/>
              </a:rPr>
              <a:t>زَ</a:t>
            </a:r>
            <a:r>
              <a:rPr lang="fa-IR" sz="2400" dirty="0" smtClean="0">
                <a:cs typeface="B Zar" pitchFamily="2" charset="-78"/>
              </a:rPr>
              <a:t>ا</a:t>
            </a:r>
            <a:r>
              <a:rPr lang="ar-SA" sz="2400" dirty="0" smtClean="0">
                <a:cs typeface="B Zar" pitchFamily="2" charset="-78"/>
              </a:rPr>
              <a:t>ها حدید از معماران برجسته بریتانیایی</a:t>
            </a:r>
            <a:r>
              <a:rPr lang="fa-IR" sz="2400" dirty="0" smtClean="0">
                <a:cs typeface="B Zar" pitchFamily="2" charset="-78"/>
              </a:rPr>
              <a:t> ( </a:t>
            </a:r>
            <a:r>
              <a:rPr lang="ar-SA" sz="2400" dirty="0" smtClean="0">
                <a:cs typeface="B Zar" pitchFamily="2" charset="-78"/>
              </a:rPr>
              <a:t>عراقی الاصل) در سبک واسازی (ساختارشکنی)  است.در سال </a:t>
            </a:r>
            <a:r>
              <a:rPr lang="fa-IR" sz="2400" dirty="0" smtClean="0">
                <a:cs typeface="B Zar" pitchFamily="2" charset="-78"/>
              </a:rPr>
              <a:t>۲۰۰۴</a:t>
            </a:r>
            <a:r>
              <a:rPr lang="ar-SA" sz="2400" dirty="0" smtClean="0">
                <a:cs typeface="B Zar" pitchFamily="2" charset="-78"/>
              </a:rPr>
              <a:t> میلادی حدید نخستین زن بود که به دریافت جایزه معماری پریتزکِر نائل آمد.زاها حدید ملیتی عراقی-بریتانیایی دارد و در تاریخ </a:t>
            </a:r>
            <a:r>
              <a:rPr lang="fa-IR" sz="2400" dirty="0" smtClean="0">
                <a:cs typeface="B Zar" pitchFamily="2" charset="-78"/>
              </a:rPr>
              <a:t>۳۱</a:t>
            </a:r>
            <a:r>
              <a:rPr lang="ar-SA" sz="2400" dirty="0" smtClean="0">
                <a:cs typeface="B Zar" pitchFamily="2" charset="-78"/>
              </a:rPr>
              <a:t> اکتبر </a:t>
            </a:r>
            <a:r>
              <a:rPr lang="fa-IR" sz="2400" dirty="0" smtClean="0">
                <a:cs typeface="B Zar" pitchFamily="2" charset="-78"/>
              </a:rPr>
              <a:t>۱۹۵۰</a:t>
            </a:r>
            <a:r>
              <a:rPr lang="ar-SA" sz="2400" dirty="0" smtClean="0">
                <a:cs typeface="B Zar" pitchFamily="2" charset="-78"/>
              </a:rPr>
              <a:t> د بغداد به دنیا آمد. مدرک ریاضیات خود را از دانشکاه آمریکایی بیروت اخذ کرد و سپس برای تحصیل در مدرسه معماری لندن</a:t>
            </a:r>
            <a:r>
              <a:rPr lang="fa-IR" sz="2400" dirty="0" smtClean="0">
                <a:cs typeface="B Zar" pitchFamily="2" charset="-78"/>
              </a:rPr>
              <a:t> شد.</a:t>
            </a:r>
          </a:p>
          <a:p>
            <a:pPr algn="r"/>
            <a:endParaRPr lang="fa-IR" sz="2400" dirty="0" smtClean="0">
              <a:cs typeface="B Zar" pitchFamily="2" charset="-78"/>
            </a:endParaRPr>
          </a:p>
          <a:p>
            <a:pPr algn="r"/>
            <a:endParaRPr lang="en-US" sz="2400" dirty="0">
              <a:cs typeface="B Zar" pitchFamily="2" charset="-78"/>
            </a:endParaRPr>
          </a:p>
        </p:txBody>
      </p:sp>
      <p:sp>
        <p:nvSpPr>
          <p:cNvPr id="4" name="Rectangle 3"/>
          <p:cNvSpPr/>
          <p:nvPr/>
        </p:nvSpPr>
        <p:spPr>
          <a:xfrm>
            <a:off x="1219200" y="5410200"/>
            <a:ext cx="7010400" cy="830997"/>
          </a:xfrm>
          <a:prstGeom prst="rect">
            <a:avLst/>
          </a:prstGeom>
        </p:spPr>
        <p:txBody>
          <a:bodyPr wrap="square">
            <a:spAutoFit/>
          </a:bodyPr>
          <a:lstStyle/>
          <a:p>
            <a:pPr algn="just" rtl="1"/>
            <a:r>
              <a:rPr lang="ar-SA" sz="2400" dirty="0" smtClean="0">
                <a:cs typeface="B Zar" pitchFamily="2" charset="-78"/>
              </a:rPr>
              <a:t>و در سال </a:t>
            </a:r>
            <a:r>
              <a:rPr lang="fa-IR" sz="2400" dirty="0" smtClean="0">
                <a:cs typeface="B Zar" pitchFamily="2" charset="-78"/>
              </a:rPr>
              <a:t>۱۹۷۷</a:t>
            </a:r>
            <a:r>
              <a:rPr lang="ar-SA" sz="2400" dirty="0" smtClean="0">
                <a:cs typeface="B Zar" pitchFamily="2" charset="-78"/>
              </a:rPr>
              <a:t> عضوی از آن شد. در سال </a:t>
            </a:r>
            <a:r>
              <a:rPr lang="fa-IR" sz="2400" dirty="0" smtClean="0">
                <a:cs typeface="B Zar" pitchFamily="2" charset="-78"/>
              </a:rPr>
              <a:t>۱۹۸۰</a:t>
            </a:r>
            <a:r>
              <a:rPr lang="ar-SA" sz="2400" dirty="0" smtClean="0">
                <a:cs typeface="B Zar" pitchFamily="2" charset="-78"/>
              </a:rPr>
              <a:t> دفتر مستقل خود را در لندن ایجاد کرد و در همان سال‌ها در به تدریس مشغول بود</a:t>
            </a:r>
            <a:endParaRPr lang="en-US" sz="2400" dirty="0">
              <a:cs typeface="B Zar" pitchFamily="2" charset="-7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4191000" cy="2108664"/>
          </a:xfrm>
        </p:spPr>
        <p:txBody>
          <a:bodyPr/>
          <a:lstStyle/>
          <a:p>
            <a:endParaRPr lang="en-US" dirty="0"/>
          </a:p>
        </p:txBody>
      </p:sp>
      <p:pic>
        <p:nvPicPr>
          <p:cNvPr id="5" name="Content Placeholder 4" descr="ایستگاه آتش نشانی ویترا ">
            <a:hlinkClick r:id="rId2"/>
          </p:cNvPr>
          <p:cNvPicPr>
            <a:picLocks noGrp="1"/>
          </p:cNvPicPr>
          <p:nvPr>
            <p:ph sz="half" idx="1"/>
          </p:nvPr>
        </p:nvPicPr>
        <p:blipFill>
          <a:blip r:embed="rId3" cstate="print"/>
          <a:srcRect/>
          <a:stretch>
            <a:fillRect/>
          </a:stretch>
        </p:blipFill>
        <p:spPr bwMode="auto">
          <a:xfrm>
            <a:off x="228600" y="0"/>
            <a:ext cx="8686800" cy="66294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Content Placeholder 3"/>
          <p:cNvSpPr>
            <a:spLocks noGrp="1"/>
          </p:cNvSpPr>
          <p:nvPr>
            <p:ph sz="half" idx="2"/>
          </p:nvPr>
        </p:nvSpPr>
        <p:spPr>
          <a:xfrm>
            <a:off x="304800" y="381000"/>
            <a:ext cx="4038600" cy="4526280"/>
          </a:xfrm>
        </p:spPr>
        <p:txBody>
          <a:bodyPr>
            <a:normAutofit/>
          </a:bodyPr>
          <a:lstStyle/>
          <a:p>
            <a:pPr algn="r"/>
            <a:r>
              <a:rPr lang="fa-IR" sz="2000" b="1" dirty="0" smtClean="0">
                <a:solidFill>
                  <a:srgbClr val="FFC000"/>
                </a:solidFill>
                <a:cs typeface="B Zar" pitchFamily="2" charset="-78"/>
              </a:rPr>
              <a:t>. </a:t>
            </a:r>
            <a:r>
              <a:rPr lang="ar-SA" sz="2000" b="1" dirty="0" smtClean="0">
                <a:solidFill>
                  <a:srgbClr val="FFC000"/>
                </a:solidFill>
                <a:cs typeface="B Zar" pitchFamily="2" charset="-78"/>
              </a:rPr>
              <a:t> در سال 1982 زمانی که پیشنهادش (د پیک) جایزه را برای باشگاه آزاد و تفریحی در هنگ کنگ برد، در سطح بین المللی به رسمیت </a:t>
            </a:r>
            <a:r>
              <a:rPr lang="fa-IR" sz="2000" b="1" dirty="0" smtClean="0">
                <a:solidFill>
                  <a:srgbClr val="FFC000"/>
                </a:solidFill>
                <a:cs typeface="B Zar" pitchFamily="2" charset="-78"/>
              </a:rPr>
              <a:t>  </a:t>
            </a:r>
            <a:r>
              <a:rPr lang="ar-SA" sz="2000" b="1" dirty="0" smtClean="0">
                <a:solidFill>
                  <a:srgbClr val="FFC000"/>
                </a:solidFill>
                <a:cs typeface="B Zar" pitchFamily="2" charset="-78"/>
              </a:rPr>
              <a:t>شناخته شد. البته این پروژه هرگز</a:t>
            </a:r>
            <a:r>
              <a:rPr lang="fa-IR" sz="2000" b="1" dirty="0" smtClean="0">
                <a:solidFill>
                  <a:srgbClr val="FFC000"/>
                </a:solidFill>
                <a:cs typeface="B Zar" pitchFamily="2" charset="-78"/>
              </a:rPr>
              <a:t> ساخته نشد</a:t>
            </a:r>
            <a:endParaRPr lang="en-US" sz="2000" dirty="0">
              <a:solidFill>
                <a:srgbClr val="FFC0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81000"/>
            <a:ext cx="4038600" cy="5791200"/>
          </a:xfrm>
        </p:spPr>
        <p:txBody>
          <a:bodyPr>
            <a:normAutofit fontScale="85000" lnSpcReduction="10000"/>
          </a:bodyPr>
          <a:lstStyle/>
          <a:p>
            <a:pPr algn="just" rtl="1"/>
            <a:r>
              <a:rPr lang="ar-SA" sz="2400" b="1" dirty="0" smtClean="0">
                <a:cs typeface="B Zar" pitchFamily="2" charset="-78"/>
              </a:rPr>
              <a:t>نقطه شروع در کارهای خانم حدید اغلب به تجربه کانسپت های فضایی و جلوه های فضایی به خوبی اینکه چگونه چشم انداز هردو فضای داخلی و خارجی از طریق  طراحی و معماری میتواند مهیج شود و گسترش یابد، بر میگردد.</a:t>
            </a:r>
            <a:endParaRPr lang="en-US" sz="2400" dirty="0"/>
          </a:p>
        </p:txBody>
      </p:sp>
      <p:sp>
        <p:nvSpPr>
          <p:cNvPr id="4" name="Content Placeholder 3"/>
          <p:cNvSpPr>
            <a:spLocks noGrp="1"/>
          </p:cNvSpPr>
          <p:nvPr>
            <p:ph sz="half" idx="2"/>
          </p:nvPr>
        </p:nvSpPr>
        <p:spPr>
          <a:xfrm>
            <a:off x="4648200" y="381000"/>
            <a:ext cx="4038600" cy="5791200"/>
          </a:xfrm>
        </p:spPr>
        <p:txBody>
          <a:bodyPr>
            <a:normAutofit fontScale="85000" lnSpcReduction="10000"/>
          </a:bodyPr>
          <a:lstStyle/>
          <a:p>
            <a:pPr algn="just" rtl="1"/>
            <a:r>
              <a:rPr lang="ar-SA" b="1" dirty="0" smtClean="0">
                <a:cs typeface="B Zar" pitchFamily="2" charset="-78"/>
              </a:rPr>
              <a:t>خانم حدید علاوه بر حرفه معماری، به عنوان استاد دانشگاه هنرهای انتخابی واقع در وینا فعالیت میکند. پاو با ارزش ترین جایزه بین المللی، جوایز و هدایای متعدد دیگری را دریافت کرده است. در سال 2004 جایزه نوبل معماری - جایزه معماری پریتزکر- را دریافت کرد. به علت ایده های معماری پر مخاطب، و اینکه یکی از معدود زنانی میباشد که در ردیف اول معماری امروز کار میکند، او متمایز از دیگران شده است. بهترین کار شناخته شده او ایستگاه آتش</a:t>
            </a:r>
            <a:r>
              <a:rPr lang="en-US" b="1" dirty="0" smtClean="0">
                <a:cs typeface="B Zar" pitchFamily="2" charset="-78"/>
              </a:rPr>
              <a:t> </a:t>
            </a:r>
            <a:r>
              <a:rPr lang="ar-SA" b="1" dirty="0" smtClean="0">
                <a:cs typeface="B Zar" pitchFamily="2" charset="-78"/>
              </a:rPr>
              <a:t>نشانی ویترا واقع در ویل آم رین، آلمان (1993) است.</a:t>
            </a:r>
            <a:endParaRPr lang="en-US" dirty="0">
              <a:cs typeface="B Zar" pitchFamily="2" charset="-78"/>
            </a:endParaRPr>
          </a:p>
        </p:txBody>
      </p:sp>
      <p:pic>
        <p:nvPicPr>
          <p:cNvPr id="5" name="Picture 4" descr="ایستگاه آتش نشانی ویترا">
            <a:hlinkClick r:id="rId2"/>
          </p:cNvPr>
          <p:cNvPicPr/>
          <p:nvPr/>
        </p:nvPicPr>
        <p:blipFill>
          <a:blip r:embed="rId3" cstate="print"/>
          <a:srcRect/>
          <a:stretch>
            <a:fillRect/>
          </a:stretch>
        </p:blipFill>
        <p:spPr bwMode="auto">
          <a:xfrm>
            <a:off x="609600" y="2667000"/>
            <a:ext cx="3810000" cy="373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381000" y="304800"/>
            <a:ext cx="4038600" cy="5867400"/>
          </a:xfrm>
        </p:spPr>
        <p:txBody>
          <a:bodyPr>
            <a:normAutofit fontScale="77500" lnSpcReduction="20000"/>
          </a:bodyPr>
          <a:lstStyle/>
          <a:p>
            <a:pPr algn="just" rtl="1">
              <a:buFont typeface="Wingdings" pitchFamily="2" charset="2"/>
              <a:buChar char="v"/>
            </a:pPr>
            <a:r>
              <a:rPr lang="fa-IR" b="1" dirty="0" smtClean="0">
                <a:cs typeface="B Zar" pitchFamily="2" charset="-78"/>
              </a:rPr>
              <a:t>ا</a:t>
            </a:r>
            <a:r>
              <a:rPr lang="ar-SA" b="1" dirty="0" smtClean="0">
                <a:cs typeface="B Zar" pitchFamily="2" charset="-78"/>
              </a:rPr>
              <a:t>زنيمة دوم قرن اخير، فلسفة مدرن و مكتب اصالت وجود و خردباوری از طرف مكتب جديدی به نام مكتب ساختارگرايى مورد </a:t>
            </a:r>
            <a:r>
              <a:rPr lang="fa-IR" b="1" dirty="0" smtClean="0">
                <a:cs typeface="B Zar" pitchFamily="2" charset="-78"/>
              </a:rPr>
              <a:t>پ</a:t>
            </a:r>
            <a:r>
              <a:rPr lang="ar-SA" b="1" dirty="0" smtClean="0">
                <a:cs typeface="B Zar" pitchFamily="2" charset="-78"/>
              </a:rPr>
              <a:t>رسش قرارگرفت. اين مكتب در ابتدا توسط فرديناند دو سوسور، زبان شناس سوييسى و لوى استراوس، مردم شناس فرانسوى، مطرح شد.</a:t>
            </a:r>
            <a:endParaRPr lang="en-US" b="1" dirty="0" smtClean="0">
              <a:cs typeface="B Zar" pitchFamily="2" charset="-78"/>
            </a:endParaRPr>
          </a:p>
          <a:p>
            <a:pPr algn="just" rtl="1">
              <a:buFont typeface="Wingdings" pitchFamily="2" charset="2"/>
              <a:buChar char="v"/>
            </a:pPr>
            <a:r>
              <a:rPr lang="en-US" b="1" dirty="0" smtClean="0">
                <a:cs typeface="B Zar" pitchFamily="2" charset="-78"/>
              </a:rPr>
              <a:t> </a:t>
            </a:r>
            <a:r>
              <a:rPr lang="ar-SA" b="1" dirty="0" smtClean="0">
                <a:cs typeface="B Zar" pitchFamily="2" charset="-78"/>
              </a:rPr>
              <a:t>ساختارگرايى واکنشى در مقابل خرد استعالايى و ذهنيت مدرن است. ساختارگراها معتقدند كه عاملى مهم تر از ذهن وجود دارد كه ييوسته مورد بي مهرى قرارگرفته و آن ساختار زبان است. ساختار ذهن مبنايش زبان است. انسان به وسيله زبان با دنيای خارج</a:t>
            </a:r>
            <a:r>
              <a:rPr lang="fa-IR" b="1" dirty="0" smtClean="0">
                <a:cs typeface="B Zar" pitchFamily="2" charset="-78"/>
              </a:rPr>
              <a:t> </a:t>
            </a:r>
            <a:r>
              <a:rPr lang="ar-SA" b="1" dirty="0" smtClean="0">
                <a:cs typeface="B Zar" pitchFamily="2" charset="-78"/>
              </a:rPr>
              <a:t>مرتبط مى شود. هر ذهنيتى موكول به ساختار زبان است. لوى استراوس، زبان و ساختارآن را درفهم ماهيت ذهن آدمى سخت واجد اهميت شمرد و</a:t>
            </a:r>
            <a:r>
              <a:rPr lang="fa-IR" b="1" dirty="0" smtClean="0">
                <a:cs typeface="B Zar" pitchFamily="2" charset="-78"/>
              </a:rPr>
              <a:t>گ</a:t>
            </a:r>
            <a:r>
              <a:rPr lang="ar-SA" b="1" dirty="0" smtClean="0">
                <a:cs typeface="B Zar" pitchFamily="2" charset="-78"/>
              </a:rPr>
              <a:t>فت:</a:t>
            </a:r>
            <a:endParaRPr lang="en-US" b="1" dirty="0" smtClean="0">
              <a:cs typeface="B Zar" pitchFamily="2" charset="-78"/>
            </a:endParaRPr>
          </a:p>
          <a:p>
            <a:endParaRPr lang="en-US" dirty="0"/>
          </a:p>
        </p:txBody>
      </p:sp>
      <p:sp>
        <p:nvSpPr>
          <p:cNvPr id="6" name="Content Placeholder 5"/>
          <p:cNvSpPr>
            <a:spLocks noGrp="1"/>
          </p:cNvSpPr>
          <p:nvPr>
            <p:ph sz="half" idx="2"/>
          </p:nvPr>
        </p:nvSpPr>
        <p:spPr>
          <a:xfrm>
            <a:off x="4648200" y="381000"/>
            <a:ext cx="4038600" cy="5791200"/>
          </a:xfrm>
        </p:spPr>
        <p:txBody>
          <a:bodyPr>
            <a:noAutofit/>
          </a:bodyPr>
          <a:lstStyle/>
          <a:p>
            <a:pPr algn="justLow">
              <a:buNone/>
            </a:pPr>
            <a:r>
              <a:rPr lang="ar-SA" sz="2000" b="1" dirty="0" smtClean="0">
                <a:cs typeface="B Zar" pitchFamily="2" charset="-78"/>
              </a:rPr>
              <a:t>در نيمه اول قرن بيستم مهم ترين مكتبى كه ادامه دهنده فلسفة مدرن محسوب مى شد، </a:t>
            </a:r>
            <a:r>
              <a:rPr lang="ar-SA" sz="2000" b="1" dirty="0" smtClean="0">
                <a:solidFill>
                  <a:srgbClr val="C00000"/>
                </a:solidFill>
                <a:cs typeface="B Zar" pitchFamily="2" charset="-78"/>
              </a:rPr>
              <a:t>فلسفة اصالت وجود </a:t>
            </a:r>
            <a:r>
              <a:rPr lang="ar-SA" sz="2000" b="1" dirty="0" smtClean="0">
                <a:cs typeface="B Zar" pitchFamily="2" charset="-78"/>
              </a:rPr>
              <a:t>بود. </a:t>
            </a:r>
            <a:r>
              <a:rPr lang="ar-SA" sz="2000" b="1" dirty="0" smtClean="0">
                <a:solidFill>
                  <a:srgbClr val="C00000"/>
                </a:solidFill>
                <a:cs typeface="B Zar" pitchFamily="2" charset="-78"/>
              </a:rPr>
              <a:t>ژان يل سارتر </a:t>
            </a:r>
            <a:r>
              <a:rPr lang="ar-SA" sz="2000" b="1" dirty="0" smtClean="0">
                <a:cs typeface="B Zar" pitchFamily="2" charset="-78"/>
              </a:rPr>
              <a:t>(1980- 1905)، فيلسوف فرانسوى، يايه گذار اين مكتب است. او خردگرايى مدرن، كه توسط </a:t>
            </a:r>
            <a:r>
              <a:rPr lang="ar-SA" sz="2000" b="1" dirty="0" smtClean="0">
                <a:solidFill>
                  <a:srgbClr val="C00000"/>
                </a:solidFill>
                <a:cs typeface="B Zar" pitchFamily="2" charset="-78"/>
              </a:rPr>
              <a:t>دكارت</a:t>
            </a:r>
            <a:r>
              <a:rPr lang="ar-SA" sz="2000" b="1" dirty="0" smtClean="0">
                <a:cs typeface="B Zar" pitchFamily="2" charset="-78"/>
              </a:rPr>
              <a:t>، </a:t>
            </a:r>
            <a:r>
              <a:rPr lang="ar-SA" sz="2000" b="1" dirty="0" smtClean="0">
                <a:solidFill>
                  <a:srgbClr val="C00000"/>
                </a:solidFill>
                <a:cs typeface="B Zar" pitchFamily="2" charset="-78"/>
              </a:rPr>
              <a:t>كانت</a:t>
            </a:r>
            <a:r>
              <a:rPr lang="ar-SA" sz="2000" b="1" dirty="0" smtClean="0">
                <a:cs typeface="B Zar" pitchFamily="2" charset="-78"/>
              </a:rPr>
              <a:t> و ساير بزر</a:t>
            </a:r>
            <a:r>
              <a:rPr lang="fa-IR" sz="2000" b="1" dirty="0" smtClean="0">
                <a:cs typeface="B Zar" pitchFamily="2" charset="-78"/>
              </a:rPr>
              <a:t>گا</a:t>
            </a:r>
            <a:r>
              <a:rPr lang="ar-SA" sz="2000" b="1" dirty="0" smtClean="0">
                <a:cs typeface="B Zar" pitchFamily="2" charset="-78"/>
              </a:rPr>
              <a:t>ن مدرن مطرح و تبيين شده بود، را اساس فلسفة خودقرارداد. سارتر معتقد به خرد استعلایی است. از نظر وی، "فرد ماهيت خويش را شكل مى دهد و نبايد از اين عامل در مسيرشخصيت فرد غافل ماند... سارتر آزادى بى قيد و شرط را از امكانات ذهن آدمى دانست. به نظر اوآدمى آزاد است هرچه مى خواهد اختيار كند و به همين جهت است كه بايد او را مسئول انتخاب های خود دانست ".</a:t>
            </a:r>
            <a:r>
              <a:rPr lang="en-US" sz="2000" b="1" dirty="0" smtClean="0">
                <a:cs typeface="B Zar" pitchFamily="2" charset="-78"/>
              </a:rPr>
              <a:t> </a:t>
            </a:r>
            <a:endParaRPr lang="ar-SA" sz="2000" b="1" dirty="0" smtClean="0">
              <a:cs typeface="B Zar" pitchFamily="2" charset="-78"/>
            </a:endParaRPr>
          </a:p>
          <a:p>
            <a:pPr algn="just"/>
            <a:endParaRPr lang="en-US" sz="20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914400"/>
          </a:xfrm>
        </p:spPr>
        <p:txBody>
          <a:bodyPr>
            <a:normAutofit/>
          </a:bodyPr>
          <a:lstStyle/>
          <a:p>
            <a:r>
              <a:rPr lang="fa-IR" sz="3200" dirty="0" smtClean="0"/>
              <a:t>پنج خصوصیت در مورد کار های زاها حدید:</a:t>
            </a:r>
            <a:endParaRPr lang="en-US" sz="3200" dirty="0"/>
          </a:p>
        </p:txBody>
      </p:sp>
      <p:sp>
        <p:nvSpPr>
          <p:cNvPr id="6" name="Content Placeholder 5"/>
          <p:cNvSpPr>
            <a:spLocks noGrp="1"/>
          </p:cNvSpPr>
          <p:nvPr>
            <p:ph idx="1"/>
          </p:nvPr>
        </p:nvSpPr>
        <p:spPr>
          <a:xfrm>
            <a:off x="457200" y="990600"/>
            <a:ext cx="8229600" cy="5181917"/>
          </a:xfrm>
        </p:spPr>
        <p:txBody>
          <a:bodyPr>
            <a:normAutofit fontScale="70000" lnSpcReduction="20000"/>
          </a:bodyPr>
          <a:lstStyle/>
          <a:p>
            <a:pPr algn="just" rtl="1">
              <a:buNone/>
            </a:pPr>
            <a:r>
              <a:rPr lang="fa-IR" dirty="0" smtClean="0"/>
              <a:t>1-عملکرد دیوار ها به هیچ عنوان به مانند جداگرهای غیر قابل عبور در نظر گرفته نشده  است.هر چند انها وظیفه جدا نمودن فضاها را دارند همچون ورق های قابل تعویض و تا حدودی با نمود غیر مادی شفاف متصور گرده اند.</a:t>
            </a:r>
          </a:p>
          <a:p>
            <a:pPr algn="just" rtl="1">
              <a:buNone/>
            </a:pPr>
            <a:r>
              <a:rPr lang="fa-IR" dirty="0" smtClean="0"/>
              <a:t>2-کاربرد تدابیر ماهرانه در ساختار طرح های حدید،گسستگی را از ترکیبات پلاستیکی –فرمی،فضا و اجزا سازه ای را محو نموده است.ترکیب موارد اخیر با سایر نشانه هایی که طرح یا پروژه را به وجود می اورند.همواره با نتایجی مرکب یا شاید بتوان گفت نا مرتب همراه است</a:t>
            </a:r>
          </a:p>
          <a:p>
            <a:pPr algn="just" rtl="1">
              <a:buNone/>
            </a:pPr>
            <a:r>
              <a:rPr lang="fa-IR" dirty="0" smtClean="0"/>
              <a:t>3-تشدید بار معنایی بازشو ها به گونه ای است که در برش های به عمل آمده توسط زاها به کابری صرف انها اشاره نمی کند.تعبیه بازشوها،شکاف ها ودرزهای انبساط وانقباظ از جمله اقدمات به  عمل امده به منظور تامین نور،گردش هوا وجلوگیری از ایجاد ترک</a:t>
            </a:r>
          </a:p>
          <a:p>
            <a:pPr algn="just" rtl="1">
              <a:buNone/>
            </a:pPr>
            <a:r>
              <a:rPr lang="fa-IR" dirty="0" smtClean="0"/>
              <a:t>4-اراده ی رهایی از قواعد ثقلی،مشخصه ایی است که در طرح های زاها حدید به طور دقیق و حساب شده ایی دیده می شود</a:t>
            </a:r>
          </a:p>
          <a:p>
            <a:pPr algn="just" rtl="1">
              <a:buNone/>
            </a:pPr>
            <a:r>
              <a:rPr lang="fa-IR" dirty="0" smtClean="0"/>
              <a:t>5-ناسازگاری با قوانین دکارت،چه در سایت پلان ها و چه در احجام تولید شده گویای دقت معمار در مشاهده ی کژی هاست.زاها حدید هر گونه بازگشت به قالب های دکارتی را نمی پذیرد .امتیازات دید از رو به رو را ملغی  می نماید. و برتری نمای جانبی را به رسمیت می شناسد به استفاده کننده این امکان را می دهد.با برداشت های شخصی خود در پروزه درک میکند.</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564_l.jpg"/>
          <p:cNvPicPr>
            <a:picLocks noChangeAspect="1"/>
          </p:cNvPicPr>
          <p:nvPr/>
        </p:nvPicPr>
        <p:blipFill>
          <a:blip r:embed="rId2" cstate="print"/>
          <a:srcRect/>
          <a:stretch>
            <a:fillRect/>
          </a:stretch>
        </p:blipFill>
        <p:spPr bwMode="auto">
          <a:xfrm>
            <a:off x="209282" y="381000"/>
            <a:ext cx="8629918" cy="5715000"/>
          </a:xfrm>
          <a:prstGeom prst="rect">
            <a:avLst/>
          </a:prstGeom>
          <a:ln>
            <a:noFill/>
          </a:ln>
          <a:effectLst>
            <a:softEdge rad="112500"/>
          </a:effectLst>
        </p:spPr>
      </p:pic>
      <p:sp>
        <p:nvSpPr>
          <p:cNvPr id="3" name="Rectangle 2"/>
          <p:cNvSpPr/>
          <p:nvPr/>
        </p:nvSpPr>
        <p:spPr>
          <a:xfrm>
            <a:off x="2743200" y="6172200"/>
            <a:ext cx="4174541" cy="461665"/>
          </a:xfrm>
          <a:prstGeom prst="rect">
            <a:avLst/>
          </a:prstGeom>
        </p:spPr>
        <p:txBody>
          <a:bodyPr wrap="none">
            <a:spAutoFit/>
          </a:bodyPr>
          <a:lstStyle/>
          <a:p>
            <a:r>
              <a:rPr lang="fa-IR" sz="2400" b="1" dirty="0" smtClean="0">
                <a:cs typeface="B Zar" pitchFamily="2" charset="-78"/>
              </a:rPr>
              <a:t>ايستگاه آتش نشاني-ويلم راين-آلمان</a:t>
            </a:r>
            <a:endParaRPr lang="en-US" b="1" dirty="0">
              <a:cs typeface="B Za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143000"/>
            <a:ext cx="7848600" cy="2031325"/>
          </a:xfrm>
          <a:prstGeom prst="rect">
            <a:avLst/>
          </a:prstGeom>
        </p:spPr>
        <p:txBody>
          <a:bodyPr wrap="square">
            <a:spAutoFit/>
          </a:bodyPr>
          <a:lstStyle/>
          <a:p>
            <a:pPr algn="just" rtl="1"/>
            <a:r>
              <a:rPr lang="fa-IR" dirty="0" smtClean="0">
                <a:cs typeface="B Zar" pitchFamily="2" charset="-78"/>
              </a:rPr>
              <a:t>ایستگاه آتش نشانی ویترا به عنوان بنایی مجزا ایجاد نشده استت بلکه حکم کناره بیرونی منطقه ای نماسازی شده را دارد که به جای اشغال فضا ، در واقع آن را تبیین می کند زاها حدید در سخنرانی خود چگونگی شکل گیری پروژه مذکور را در طی بررسی های متعدد و مشتمل بر نقشه ، ماکت و تصاویری که در برارنده نور ، حجم ، طراحی محیطی و حرکت بودند ، نشان داد . اسکیس ها بر ترکیب معماری و زمینه موجود – که نشان دهنده محیط اطراف و جاری شدن آن در ساختمان است – تمرکز یافته اند . دیوار ها نقشی فعال در این میان دارند و متناوبا میان فضای تهی و حجم جای می گیرند و این امکان را به ساختمان می دهند که ایمن و در حال محصور باشند و به علاوه حسی از سرعت و گریز قریب الوقوع را نیز به وجود می آورند .</a:t>
            </a:r>
            <a:endParaRPr lang="en-US" dirty="0">
              <a:cs typeface="B Zar" pitchFamily="2" charset="-78"/>
            </a:endParaRPr>
          </a:p>
        </p:txBody>
      </p:sp>
      <p:sp>
        <p:nvSpPr>
          <p:cNvPr id="19" name="Rectangle 18"/>
          <p:cNvSpPr/>
          <p:nvPr/>
        </p:nvSpPr>
        <p:spPr>
          <a:xfrm>
            <a:off x="762000" y="3581400"/>
            <a:ext cx="7696200" cy="2308324"/>
          </a:xfrm>
          <a:prstGeom prst="rect">
            <a:avLst/>
          </a:prstGeom>
        </p:spPr>
        <p:txBody>
          <a:bodyPr wrap="square">
            <a:spAutoFit/>
          </a:bodyPr>
          <a:lstStyle/>
          <a:p>
            <a:pPr algn="just" rtl="1"/>
            <a:r>
              <a:rPr lang="fa-IR" dirty="0" smtClean="0">
                <a:cs typeface="B Zar" pitchFamily="2" charset="-78"/>
              </a:rPr>
              <a:t>هندسه ساختمان ، نشان دهنده تلاقی دو هندسه تشکیل دهنده این منطقه است و ریشه در آن دارد : برخورد جهت های مجتمع کشاورزی و پهنه گسترده راه آهن ، در این ایستگاه آتش نشانی نمود یافته استت . اندیشه کلی معماری به صورت رشته دیوارهای خطی و لایه لایه شکل گرفته است . برنامه ایستگااه آتش نشانی در فضاهای میان دیوارها که با توجه به ضرورت های کاربردی سوارخ شده ، انحراف یافته و شکسته شده اند ، نهفته است . با گذار از میان فضاهای ایستگاه مذکور می توان ماشین های قرمز رنگ و بزرگ آتش نشانی را به اجمال دید . خطوط حرکت آنها که نقوشی را شکل می دهد ، بر روری زمین نقش بسته است . کل ساختمان نشان از جنبشی دارد که گویی فعلا یخ بسته است و در واقع نشان دهنده کشمکش های گوش به زنگ بودن و توان بالقوه فعالیت در هر لحظه است</a:t>
            </a:r>
            <a:endParaRPr lang="en-US" dirty="0">
              <a:cs typeface="B Zar" pitchFamily="2" charset="-78"/>
            </a:endParaRPr>
          </a:p>
        </p:txBody>
      </p:sp>
      <p:sp>
        <p:nvSpPr>
          <p:cNvPr id="20" name="Rectangle 19"/>
          <p:cNvSpPr/>
          <p:nvPr/>
        </p:nvSpPr>
        <p:spPr>
          <a:xfrm>
            <a:off x="4495800" y="381000"/>
            <a:ext cx="3897694" cy="461665"/>
          </a:xfrm>
          <a:prstGeom prst="rect">
            <a:avLst/>
          </a:prstGeom>
        </p:spPr>
        <p:txBody>
          <a:bodyPr wrap="square">
            <a:spAutoFit/>
          </a:bodyPr>
          <a:lstStyle/>
          <a:p>
            <a:pPr algn="r">
              <a:buNone/>
            </a:pPr>
            <a:r>
              <a:rPr lang="fa-IR" dirty="0" smtClean="0">
                <a:cs typeface="B Zar" pitchFamily="2" charset="-78"/>
              </a:rPr>
              <a:t>ا</a:t>
            </a:r>
            <a:r>
              <a:rPr lang="fa-IR" sz="2400" b="1" dirty="0" smtClean="0">
                <a:cs typeface="B Zar" pitchFamily="2" charset="-78"/>
              </a:rPr>
              <a:t>یستگاه اتش نشانی ویترا:</a:t>
            </a:r>
            <a:endParaRPr lang="fa-IR" b="1" dirty="0" smtClean="0">
              <a:cs typeface="B Zar" pitchFamily="2" charset="-78"/>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ایستگاه آتش نشانی ویترا">
            <a:hlinkClick r:id="rId2"/>
          </p:cNvPr>
          <p:cNvPicPr/>
          <p:nvPr/>
        </p:nvPicPr>
        <p:blipFill>
          <a:blip r:embed="rId3" cstate="print"/>
          <a:srcRect/>
          <a:stretch>
            <a:fillRect/>
          </a:stretch>
        </p:blipFill>
        <p:spPr bwMode="auto">
          <a:xfrm>
            <a:off x="381000" y="2362200"/>
            <a:ext cx="2847975" cy="426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ontent Placeholder 2"/>
          <p:cNvSpPr>
            <a:spLocks noGrp="1"/>
          </p:cNvSpPr>
          <p:nvPr>
            <p:ph sz="half" idx="1"/>
          </p:nvPr>
        </p:nvSpPr>
        <p:spPr>
          <a:xfrm>
            <a:off x="381000" y="381000"/>
            <a:ext cx="4038600" cy="4526280"/>
          </a:xfrm>
        </p:spPr>
        <p:txBody>
          <a:bodyPr>
            <a:normAutofit/>
          </a:bodyPr>
          <a:lstStyle/>
          <a:p>
            <a:pPr algn="just" rtl="1"/>
            <a:r>
              <a:rPr lang="fa-IR" sz="2200" dirty="0" smtClean="0">
                <a:cs typeface="B Zar" pitchFamily="2" charset="-78"/>
              </a:rPr>
              <a:t>-دیوار های باربر قابلیت تبدیل شدن به حجم را یافته اند و این چیزی بیش از یک بازی با خطوط است.</a:t>
            </a:r>
          </a:p>
          <a:p>
            <a:pPr algn="just" rtl="1"/>
            <a:r>
              <a:rPr lang="fa-IR" sz="2200" dirty="0" smtClean="0">
                <a:cs typeface="B Zar" pitchFamily="2" charset="-78"/>
              </a:rPr>
              <a:t>-ساختن فضا به سیال ترین شیوه ممکن بوده به نحوی که در هر کجای این بنا قرار بگیرید.بتوانید همه چیز را </a:t>
            </a:r>
          </a:p>
          <a:p>
            <a:pPr algn="just" rtl="1">
              <a:buNone/>
            </a:pPr>
            <a:r>
              <a:rPr lang="fa-IR" sz="2200" dirty="0" smtClean="0">
                <a:cs typeface="B Zar" pitchFamily="2" charset="-78"/>
              </a:rPr>
              <a:t>      ببینید</a:t>
            </a:r>
          </a:p>
          <a:p>
            <a:pPr algn="just" rtl="1"/>
            <a:r>
              <a:rPr lang="fa-IR" sz="2200" dirty="0" smtClean="0">
                <a:cs typeface="B Zar" pitchFamily="2" charset="-78"/>
              </a:rPr>
              <a:t>-به علاوه تلاش شده تا شفافیت نه از طریق به کار گیری مصالح شفاف بلکه در عین استفاده از بتن ایجاد گردید</a:t>
            </a:r>
            <a:r>
              <a:rPr lang="fa-IR" dirty="0" smtClean="0">
                <a:cs typeface="B Zar" pitchFamily="2" charset="-78"/>
              </a:rPr>
              <a:t> </a:t>
            </a:r>
            <a:endParaRPr lang="en-US" dirty="0">
              <a:cs typeface="B Zar" pitchFamily="2" charset="-78"/>
            </a:endParaRPr>
          </a:p>
        </p:txBody>
      </p:sp>
      <p:pic>
        <p:nvPicPr>
          <p:cNvPr id="7" name="Picture 6" descr="ایستگاه آتش نشانی ویترا">
            <a:hlinkClick r:id="rId4"/>
          </p:cNvPr>
          <p:cNvPicPr/>
          <p:nvPr/>
        </p:nvPicPr>
        <p:blipFill>
          <a:blip r:embed="rId5" cstate="print"/>
          <a:srcRect/>
          <a:stretch>
            <a:fillRect/>
          </a:stretch>
        </p:blipFill>
        <p:spPr bwMode="auto">
          <a:xfrm>
            <a:off x="4419600" y="3429000"/>
            <a:ext cx="42672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ontent Placeholder 3"/>
          <p:cNvSpPr>
            <a:spLocks noGrp="1"/>
          </p:cNvSpPr>
          <p:nvPr>
            <p:ph sz="half" idx="2"/>
          </p:nvPr>
        </p:nvSpPr>
        <p:spPr>
          <a:xfrm>
            <a:off x="4724400" y="533400"/>
            <a:ext cx="4038600" cy="4221480"/>
          </a:xfrm>
        </p:spPr>
        <p:txBody>
          <a:bodyPr>
            <a:normAutofit/>
          </a:bodyPr>
          <a:lstStyle/>
          <a:p>
            <a:pPr algn="just" rtl="1">
              <a:buNone/>
            </a:pPr>
            <a:r>
              <a:rPr lang="fa-IR" sz="2000" dirty="0" smtClean="0">
                <a:cs typeface="B Zar" pitchFamily="2" charset="-78"/>
              </a:rPr>
              <a:t>ایستگاه اتش نشانی ویترا:</a:t>
            </a:r>
          </a:p>
          <a:p>
            <a:pPr algn="just" rtl="1"/>
            <a:r>
              <a:rPr lang="fa-IR" sz="2000" dirty="0" smtClean="0">
                <a:cs typeface="B Zar" pitchFamily="2" charset="-78"/>
              </a:rPr>
              <a:t>چگونگی گسترش سایت و نحوه ی همجواری با بناهای اطراف ضمن خلق فضای عمومی کار امد بوده بعلاوه چگونگی ابداع خط اسمان موجود در سایت مطرح  بود  که با ساخت یک سری دیوار به نحوی فضاهای کوچک وبزرگ بتوانند در میان قرار بگیرند انجام شد</a:t>
            </a:r>
          </a:p>
          <a:p>
            <a:pPr algn="just" rtl="1">
              <a:buNone/>
            </a:pPr>
            <a:r>
              <a:rPr lang="fa-IR" sz="2000" dirty="0" smtClean="0">
                <a:cs typeface="B Zar" pitchFamily="2" charset="-78"/>
              </a:rPr>
              <a:t>     همین ایده دیوارهای متوالی فضاها را تشکیل داده و نوعی دگرگونی از صفحه به حجم ایجاد نموده است</a:t>
            </a:r>
            <a:endParaRPr lang="en-US" sz="2000" dirty="0">
              <a:cs typeface="B Zar" pitchFamily="2" charset="-78"/>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84.EXT.GenViewfrS.jpg                                          00020229&#10;Bob's iMac                     ABA78158:"/>
          <p:cNvPicPr>
            <a:picLocks noChangeAspect="1" noChangeArrowheads="1"/>
          </p:cNvPicPr>
          <p:nvPr/>
        </p:nvPicPr>
        <p:blipFill>
          <a:blip r:embed="rId2" cstate="print"/>
          <a:srcRect/>
          <a:stretch>
            <a:fillRect/>
          </a:stretch>
        </p:blipFill>
        <p:spPr bwMode="auto">
          <a:xfrm>
            <a:off x="5334000" y="1676400"/>
            <a:ext cx="3619500" cy="495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76.PLANBlock2.jpg                                              00020229&#10;Bob's iMac                     ABA78158:"/>
          <p:cNvPicPr>
            <a:picLocks noChangeAspect="1" noChangeArrowheads="1"/>
          </p:cNvPicPr>
          <p:nvPr/>
        </p:nvPicPr>
        <p:blipFill>
          <a:blip r:embed="rId3" cstate="print"/>
          <a:srcRect/>
          <a:stretch>
            <a:fillRect/>
          </a:stretch>
        </p:blipFill>
        <p:spPr bwMode="auto">
          <a:xfrm>
            <a:off x="304800" y="457200"/>
            <a:ext cx="4953000" cy="3405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762000" y="5486400"/>
            <a:ext cx="2743200" cy="685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   </a:t>
            </a:r>
            <a:r>
              <a:rPr lang="fa-IR" sz="3200" dirty="0" smtClean="0">
                <a:solidFill>
                  <a:srgbClr val="FFC000"/>
                </a:solidFill>
              </a:rPr>
              <a:t>ساختمان </a:t>
            </a:r>
            <a:r>
              <a:rPr lang="en-US" sz="3200" dirty="0" smtClean="0">
                <a:solidFill>
                  <a:srgbClr val="FFC000"/>
                </a:solidFill>
              </a:rPr>
              <a:t>IBA</a:t>
            </a:r>
            <a:endParaRPr lang="en-US" dirty="0">
              <a:solidFill>
                <a:srgbClr val="FFC000"/>
              </a:solidFill>
            </a:endParaRPr>
          </a:p>
        </p:txBody>
      </p:sp>
      <p:sp>
        <p:nvSpPr>
          <p:cNvPr id="5" name="Rectangle 4"/>
          <p:cNvSpPr/>
          <p:nvPr/>
        </p:nvSpPr>
        <p:spPr>
          <a:xfrm>
            <a:off x="6324600" y="381000"/>
            <a:ext cx="2133600" cy="1015663"/>
          </a:xfrm>
          <a:prstGeom prst="rect">
            <a:avLst/>
          </a:prstGeom>
        </p:spPr>
        <p:txBody>
          <a:bodyPr wrap="square">
            <a:spAutoFit/>
          </a:bodyPr>
          <a:lstStyle/>
          <a:p>
            <a:pPr algn="just" rtl="1"/>
            <a:r>
              <a:rPr lang="ar-SA" sz="2000" b="1" dirty="0" smtClean="0">
                <a:solidFill>
                  <a:srgbClr val="FFC000"/>
                </a:solidFill>
                <a:cs typeface="Arial" charset="0"/>
              </a:rPr>
              <a:t>زاها حدید</a:t>
            </a:r>
            <a:endParaRPr lang="en-US" sz="2000" b="1" dirty="0" smtClean="0">
              <a:solidFill>
                <a:srgbClr val="FFC000"/>
              </a:solidFill>
              <a:cs typeface="Arial" charset="0"/>
            </a:endParaRPr>
          </a:p>
          <a:p>
            <a:pPr algn="just" rtl="1"/>
            <a:r>
              <a:rPr lang="en-US" sz="2000" b="1" dirty="0" err="1" smtClean="0">
                <a:solidFill>
                  <a:srgbClr val="FFC000"/>
                </a:solidFill>
                <a:cs typeface="Arial" charset="0"/>
              </a:rPr>
              <a:t>Zaha</a:t>
            </a:r>
            <a:r>
              <a:rPr lang="en-US" sz="2000" b="1" dirty="0" smtClean="0">
                <a:solidFill>
                  <a:srgbClr val="FFC000"/>
                </a:solidFill>
                <a:cs typeface="Arial" charset="0"/>
              </a:rPr>
              <a:t> </a:t>
            </a:r>
            <a:r>
              <a:rPr lang="en-US" sz="2000" b="1" dirty="0" err="1" smtClean="0">
                <a:solidFill>
                  <a:srgbClr val="FFC000"/>
                </a:solidFill>
                <a:cs typeface="Arial" charset="0"/>
              </a:rPr>
              <a:t>Hadid</a:t>
            </a:r>
            <a:endParaRPr lang="en-US" sz="2000" b="1" dirty="0" smtClean="0">
              <a:solidFill>
                <a:srgbClr val="FFC000"/>
              </a:solidFill>
              <a:cs typeface="Arial" charset="0"/>
            </a:endParaRPr>
          </a:p>
          <a:p>
            <a:pPr algn="just" rtl="1"/>
            <a:r>
              <a:rPr lang="en-US" sz="2000" b="1" dirty="0" smtClean="0">
                <a:solidFill>
                  <a:srgbClr val="FFC000"/>
                </a:solidFill>
                <a:cs typeface="Arial" charset="0"/>
              </a:rPr>
              <a:t>-1950</a:t>
            </a:r>
            <a:endParaRPr lang="en-US" sz="2000" b="1" dirty="0">
              <a:solidFill>
                <a:srgbClr val="FFC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800600" y="685800"/>
            <a:ext cx="4038600" cy="6172200"/>
          </a:xfrm>
        </p:spPr>
        <p:txBody>
          <a:bodyPr>
            <a:normAutofit/>
          </a:bodyPr>
          <a:lstStyle/>
          <a:p>
            <a:pPr>
              <a:buNone/>
            </a:pPr>
            <a:endParaRPr lang="en-US" dirty="0" smtClean="0"/>
          </a:p>
          <a:p>
            <a:pPr algn="r">
              <a:buNone/>
            </a:pPr>
            <a:r>
              <a:rPr lang="en-US" dirty="0" smtClean="0"/>
              <a:t>;IBA</a:t>
            </a:r>
            <a:r>
              <a:rPr lang="fa-IR" sz="2000" dirty="0" smtClean="0"/>
              <a:t>ساختمان</a:t>
            </a:r>
            <a:endParaRPr lang="en-US" sz="2000" dirty="0" smtClean="0"/>
          </a:p>
          <a:p>
            <a:pPr algn="just" rtl="1">
              <a:buFont typeface="Arial" pitchFamily="34" charset="0"/>
              <a:buChar char="•"/>
            </a:pPr>
            <a:r>
              <a:rPr lang="fa-IR" dirty="0" smtClean="0"/>
              <a:t>-</a:t>
            </a:r>
            <a:r>
              <a:rPr lang="fa-IR" sz="2000" dirty="0" smtClean="0"/>
              <a:t>زاها حدید در مورد طراحی مسکن معتقد است که نخستین گامی در تهیه هر طرح مسکونی،تفکر در مورد معنای خانه ی سازی در قرن اخیر وتهیه نمودن فضا برای زندگی در اینده است.</a:t>
            </a:r>
          </a:p>
          <a:p>
            <a:pPr algn="just" rtl="1"/>
            <a:r>
              <a:rPr lang="fa-IR" dirty="0" smtClean="0"/>
              <a:t>-</a:t>
            </a:r>
            <a:r>
              <a:rPr lang="fa-IR" sz="2000" dirty="0" smtClean="0"/>
              <a:t>طرح ساختمان به صورتی گسترش  </a:t>
            </a:r>
          </a:p>
          <a:p>
            <a:pPr algn="just" rtl="1">
              <a:buNone/>
            </a:pPr>
            <a:r>
              <a:rPr lang="fa-IR" sz="2000" dirty="0" smtClean="0"/>
              <a:t>     است که گسترش طولی دارد.</a:t>
            </a:r>
          </a:p>
          <a:p>
            <a:pPr algn="just" rtl="1"/>
            <a:r>
              <a:rPr lang="fa-IR" dirty="0" smtClean="0"/>
              <a:t>-</a:t>
            </a:r>
            <a:r>
              <a:rPr lang="fa-IR" sz="2000" dirty="0" smtClean="0"/>
              <a:t>تعبیه پنجره ها به صورت نامتقارن به نما حالت خاصی داده است</a:t>
            </a:r>
            <a:endParaRPr lang="en-US" sz="2000" dirty="0"/>
          </a:p>
        </p:txBody>
      </p:sp>
      <p:pic>
        <p:nvPicPr>
          <p:cNvPr id="5" name="Picture 5" descr="84.EXT.GenViewfrS.jpg                                          00020229&#10;Bob's iMac                     ABA78158:"/>
          <p:cNvPicPr>
            <a:picLocks noGrp="1" noChangeAspect="1" noChangeArrowheads="1"/>
          </p:cNvPicPr>
          <p:nvPr>
            <p:ph sz="half" idx="1"/>
          </p:nvPr>
        </p:nvPicPr>
        <p:blipFill>
          <a:blip r:embed="rId2" cstate="print"/>
          <a:srcRect/>
          <a:stretch>
            <a:fillRect/>
          </a:stretch>
        </p:blipFill>
        <p:spPr bwMode="auto">
          <a:xfrm>
            <a:off x="685801" y="774924"/>
            <a:ext cx="3886200" cy="53972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79.DWGPerspectiveBlock2.jpg                                    00020229&#10;Bob's iMac                     ABA78158:"/>
          <p:cNvPicPr>
            <a:picLocks noChangeAspect="1" noChangeArrowheads="1"/>
          </p:cNvPicPr>
          <p:nvPr/>
        </p:nvPicPr>
        <p:blipFill>
          <a:blip r:embed="rId2" cstate="print"/>
          <a:srcRect/>
          <a:stretch>
            <a:fillRect/>
          </a:stretch>
        </p:blipFill>
        <p:spPr bwMode="auto">
          <a:xfrm>
            <a:off x="304801" y="304800"/>
            <a:ext cx="3352800" cy="46393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82.GenViewfrE.jpg                                              00020229&#10;Bob's iMac                     ABA78158:"/>
          <p:cNvPicPr>
            <a:picLocks noChangeAspect="1" noChangeArrowheads="1"/>
          </p:cNvPicPr>
          <p:nvPr/>
        </p:nvPicPr>
        <p:blipFill>
          <a:blip r:embed="rId3" cstate="print"/>
          <a:srcRect/>
          <a:stretch>
            <a:fillRect/>
          </a:stretch>
        </p:blipFill>
        <p:spPr bwMode="auto">
          <a:xfrm>
            <a:off x="5105400" y="1880584"/>
            <a:ext cx="3746500" cy="4750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le 4"/>
          <p:cNvSpPr/>
          <p:nvPr/>
        </p:nvSpPr>
        <p:spPr>
          <a:xfrm>
            <a:off x="1066800" y="5791200"/>
            <a:ext cx="2133600" cy="685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   </a:t>
            </a:r>
            <a:r>
              <a:rPr lang="fa-IR" sz="2400" dirty="0" smtClean="0">
                <a:solidFill>
                  <a:srgbClr val="FFC000"/>
                </a:solidFill>
              </a:rPr>
              <a:t>ساختمان </a:t>
            </a:r>
            <a:r>
              <a:rPr lang="en-US" sz="2400" dirty="0" smtClean="0">
                <a:solidFill>
                  <a:srgbClr val="FFC000"/>
                </a:solidFill>
              </a:rPr>
              <a:t>IBA</a:t>
            </a:r>
            <a:endParaRPr lang="en-US" dirty="0">
              <a:solidFill>
                <a:srgbClr val="FFC0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ontemporary Arts Center Zaha (1)"/>
          <p:cNvPicPr>
            <a:picLocks noChangeAspect="1" noChangeArrowheads="1"/>
          </p:cNvPicPr>
          <p:nvPr/>
        </p:nvPicPr>
        <p:blipFill>
          <a:blip r:embed="rId2" cstate="print"/>
          <a:srcRect/>
          <a:stretch>
            <a:fillRect/>
          </a:stretch>
        </p:blipFill>
        <p:spPr bwMode="auto">
          <a:xfrm>
            <a:off x="3657601" y="152400"/>
            <a:ext cx="2640388"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8" descr="Contemporary Arts Center Zaha (4)"/>
          <p:cNvPicPr>
            <a:picLocks noChangeAspect="1" noChangeArrowheads="1"/>
          </p:cNvPicPr>
          <p:nvPr/>
        </p:nvPicPr>
        <p:blipFill>
          <a:blip r:embed="rId3" cstate="print"/>
          <a:srcRect/>
          <a:stretch>
            <a:fillRect/>
          </a:stretch>
        </p:blipFill>
        <p:spPr bwMode="auto">
          <a:xfrm>
            <a:off x="5181600" y="4283780"/>
            <a:ext cx="3733800" cy="24027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p:nvPr/>
        </p:nvPicPr>
        <p:blipFill>
          <a:blip r:embed="rId4" cstate="print"/>
          <a:srcRect/>
          <a:stretch>
            <a:fillRect/>
          </a:stretch>
        </p:blipFill>
        <p:spPr bwMode="auto">
          <a:xfrm>
            <a:off x="152400" y="1676400"/>
            <a:ext cx="3164840" cy="42494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ounded Rectangle 5"/>
          <p:cNvSpPr/>
          <p:nvPr/>
        </p:nvSpPr>
        <p:spPr>
          <a:xfrm>
            <a:off x="7239000" y="381000"/>
            <a:ext cx="1371600" cy="381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cs typeface="B Zar" pitchFamily="2" charset="-78"/>
              </a:rPr>
              <a:t>زاهاحدید:</a:t>
            </a:r>
            <a:endParaRPr lang="en-US" sz="2400" dirty="0">
              <a:solidFill>
                <a:srgbClr val="FFC000"/>
              </a:solidFill>
              <a:cs typeface="B Zar" pitchFamily="2" charset="-78"/>
            </a:endParaRPr>
          </a:p>
        </p:txBody>
      </p:sp>
      <p:sp>
        <p:nvSpPr>
          <p:cNvPr id="10" name="Rounded Rectangle 9"/>
          <p:cNvSpPr/>
          <p:nvPr/>
        </p:nvSpPr>
        <p:spPr>
          <a:xfrm>
            <a:off x="609600" y="6019800"/>
            <a:ext cx="2743200" cy="685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r" rtl="1" fontAlgn="t"/>
            <a:r>
              <a:rPr lang="fa-IR" dirty="0" smtClean="0">
                <a:solidFill>
                  <a:srgbClr val="FFC000"/>
                </a:solidFill>
                <a:latin typeface="Calibri" pitchFamily="34" charset="0"/>
                <a:ea typeface="Times New Roman" pitchFamily="18" charset="0"/>
                <a:cs typeface="B Zar" pitchFamily="2" charset="-78"/>
              </a:rPr>
              <a:t>اولین مرکز هنرهای معاصر در سین سیناتی، اوهایو</a:t>
            </a:r>
            <a:endParaRPr lang="en-US" sz="1100" dirty="0" smtClean="0">
              <a:solidFill>
                <a:srgbClr val="FFC000"/>
              </a:solidFill>
              <a:cs typeface="B Za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ontemporary Arts Center Zaha (2)"/>
          <p:cNvPicPr>
            <a:picLocks noChangeAspect="1" noChangeArrowheads="1"/>
          </p:cNvPicPr>
          <p:nvPr/>
        </p:nvPicPr>
        <p:blipFill>
          <a:blip r:embed="rId2" cstate="print"/>
          <a:srcRect/>
          <a:stretch>
            <a:fillRect/>
          </a:stretch>
        </p:blipFill>
        <p:spPr bwMode="auto">
          <a:xfrm>
            <a:off x="381000" y="457200"/>
            <a:ext cx="3146425" cy="449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5" descr="Contemporary Arts Center Zaha (3)"/>
          <p:cNvPicPr>
            <a:picLocks noChangeAspect="1" noChangeArrowheads="1"/>
          </p:cNvPicPr>
          <p:nvPr/>
        </p:nvPicPr>
        <p:blipFill>
          <a:blip r:embed="rId3" cstate="print"/>
          <a:srcRect/>
          <a:stretch>
            <a:fillRect/>
          </a:stretch>
        </p:blipFill>
        <p:spPr bwMode="auto">
          <a:xfrm>
            <a:off x="4038600" y="3124200"/>
            <a:ext cx="4572000" cy="3079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Zaha Hadid - Dancing Towers, Dubai"/>
          <p:cNvPicPr>
            <a:picLocks noChangeAspect="1" noChangeArrowheads="1"/>
          </p:cNvPicPr>
          <p:nvPr/>
        </p:nvPicPr>
        <p:blipFill>
          <a:blip r:embed="rId2" cstate="print"/>
          <a:srcRect/>
          <a:stretch>
            <a:fillRect/>
          </a:stretch>
        </p:blipFill>
        <p:spPr bwMode="auto">
          <a:xfrm>
            <a:off x="1752600" y="304800"/>
            <a:ext cx="3762375" cy="609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ounded Rectangle 2"/>
          <p:cNvSpPr/>
          <p:nvPr/>
        </p:nvSpPr>
        <p:spPr>
          <a:xfrm>
            <a:off x="6781800" y="457200"/>
            <a:ext cx="1752600" cy="762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cs typeface="B Zar" pitchFamily="2" charset="-78"/>
              </a:rPr>
              <a:t>زاهاحدید:</a:t>
            </a:r>
            <a:endParaRPr lang="en-US" dirty="0">
              <a:solidFill>
                <a:srgbClr val="FFC000"/>
              </a:solidFill>
              <a:cs typeface="B Zar" pitchFamily="2" charset="-78"/>
            </a:endParaRPr>
          </a:p>
        </p:txBody>
      </p:sp>
      <p:sp>
        <p:nvSpPr>
          <p:cNvPr id="4" name="Rounded Rectangle 3"/>
          <p:cNvSpPr/>
          <p:nvPr/>
        </p:nvSpPr>
        <p:spPr>
          <a:xfrm>
            <a:off x="6096000" y="5257800"/>
            <a:ext cx="2133600" cy="838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cs typeface="B Zar" pitchFamily="2" charset="-78"/>
              </a:rPr>
              <a:t>برج های رقصان ،دبی</a:t>
            </a:r>
            <a:endParaRPr lang="en-US" sz="2400" dirty="0">
              <a:solidFill>
                <a:srgbClr val="FFC000"/>
              </a:solidFill>
              <a:cs typeface="B Za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648200" y="304800"/>
            <a:ext cx="4038600" cy="5867400"/>
          </a:xfrm>
        </p:spPr>
        <p:txBody>
          <a:bodyPr>
            <a:normAutofit fontScale="92500" lnSpcReduction="10000"/>
          </a:bodyPr>
          <a:lstStyle/>
          <a:p>
            <a:pPr algn="just" rtl="1"/>
            <a:r>
              <a:rPr lang="fa-IR" sz="3200" dirty="0" smtClean="0">
                <a:latin typeface="B Nazanin"/>
              </a:rPr>
              <a:t>• </a:t>
            </a:r>
            <a:r>
              <a:rPr lang="fa-IR" dirty="0" smtClean="0">
                <a:latin typeface="B Nazanin"/>
                <a:cs typeface="B Zar" pitchFamily="2" charset="-78"/>
              </a:rPr>
              <a:t>مکتب دیکانستراکشن یکی از شاخه‌های مهم فلسفه پست‌مدرن محسوب می‌شود و نقدی بر بینش </a:t>
            </a:r>
            <a:r>
              <a:rPr lang="en-US" dirty="0" smtClean="0">
                <a:latin typeface="B Nazanin"/>
                <a:cs typeface="B Zar" pitchFamily="2" charset="-78"/>
              </a:rPr>
              <a:t> </a:t>
            </a:r>
            <a:r>
              <a:rPr lang="fa-IR" dirty="0" smtClean="0">
                <a:latin typeface="B Nazanin"/>
                <a:cs typeface="B Zar" pitchFamily="2" charset="-78"/>
              </a:rPr>
              <a:t>ساختارگرائی و تفکرمدرن است؛ و هدف از آن گسستن از مفاهیم مطلق گذشته و پیوستن به وادی‌های ناشناخته آینده است. </a:t>
            </a:r>
          </a:p>
          <a:p>
            <a:pPr algn="just" rtl="1">
              <a:buNone/>
            </a:pPr>
            <a:r>
              <a:rPr lang="fa-IR" dirty="0" smtClean="0">
                <a:latin typeface="B Nazanin"/>
                <a:cs typeface="B Zar" pitchFamily="2" charset="-78"/>
              </a:rPr>
              <a:t/>
            </a:r>
            <a:br>
              <a:rPr lang="fa-IR" dirty="0" smtClean="0">
                <a:latin typeface="B Nazanin"/>
                <a:cs typeface="B Zar" pitchFamily="2" charset="-78"/>
              </a:rPr>
            </a:br>
            <a:r>
              <a:rPr lang="fa-IR" dirty="0" smtClean="0">
                <a:latin typeface="B Nazanin"/>
                <a:cs typeface="B Zar" pitchFamily="2" charset="-78"/>
              </a:rPr>
              <a:t>• تاثیری که این مکتب در معماری بر جای می‌گذارد بیشتر در بعد ظاهری آن مطرح گشته و مفاهیم زیبایی‌شناختی آن را دگرگون می‌سازد، از اینرو بررسی جنبه‌های زیبایی‌شناسی معماری دیکانستراکشن ضرورت می‌یابد.</a:t>
            </a:r>
            <a:endParaRPr lang="en-US" dirty="0"/>
          </a:p>
        </p:txBody>
      </p:sp>
      <p:pic>
        <p:nvPicPr>
          <p:cNvPr id="7" name="Content Placeholder 6"/>
          <p:cNvPicPr>
            <a:picLocks noGrp="1"/>
          </p:cNvPicPr>
          <p:nvPr>
            <p:ph sz="half" idx="1"/>
          </p:nvPr>
        </p:nvPicPr>
        <p:blipFill>
          <a:blip r:embed="rId2" cstate="print"/>
          <a:srcRect/>
          <a:stretch>
            <a:fillRect/>
          </a:stretch>
        </p:blipFill>
        <p:spPr bwMode="auto">
          <a:xfrm>
            <a:off x="457200" y="457200"/>
            <a:ext cx="3864809" cy="556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5867400"/>
            <a:ext cx="4572000" cy="646331"/>
          </a:xfrm>
          <a:prstGeom prst="rect">
            <a:avLst/>
          </a:prstGeom>
        </p:spPr>
        <p:txBody>
          <a:bodyPr>
            <a:spAutoFit/>
          </a:bodyPr>
          <a:lstStyle/>
          <a:p>
            <a:r>
              <a:rPr lang="en-US" b="1" dirty="0" err="1" smtClean="0"/>
              <a:t>Ordrupgaard</a:t>
            </a:r>
            <a:r>
              <a:rPr lang="en-US" b="1" dirty="0" smtClean="0"/>
              <a:t> Museum Extension, Copenhagen, Denmark</a:t>
            </a:r>
            <a:endParaRPr lang="en-US" b="1" dirty="0"/>
          </a:p>
        </p:txBody>
      </p:sp>
      <p:pic>
        <p:nvPicPr>
          <p:cNvPr id="3" name="Picture 2"/>
          <p:cNvPicPr/>
          <p:nvPr/>
        </p:nvPicPr>
        <p:blipFill>
          <a:blip r:embed="rId2" cstate="print"/>
          <a:srcRect/>
          <a:stretch>
            <a:fillRect/>
          </a:stretch>
        </p:blipFill>
        <p:spPr bwMode="auto">
          <a:xfrm>
            <a:off x="381000" y="304800"/>
            <a:ext cx="4953000" cy="2971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p:nvPr/>
        </p:nvPicPr>
        <p:blipFill>
          <a:blip r:embed="rId3" cstate="print"/>
          <a:srcRect/>
          <a:stretch>
            <a:fillRect/>
          </a:stretch>
        </p:blipFill>
        <p:spPr bwMode="auto">
          <a:xfrm>
            <a:off x="4114800" y="3276600"/>
            <a:ext cx="4607560" cy="3187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le 4"/>
          <p:cNvSpPr/>
          <p:nvPr/>
        </p:nvSpPr>
        <p:spPr>
          <a:xfrm>
            <a:off x="228600" y="5410200"/>
            <a:ext cx="3352800" cy="1066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err="1" smtClean="0">
                <a:solidFill>
                  <a:srgbClr val="FFC000"/>
                </a:solidFill>
              </a:rPr>
              <a:t>Ordrupgaard</a:t>
            </a:r>
            <a:r>
              <a:rPr lang="en-US" b="1" dirty="0" smtClean="0">
                <a:solidFill>
                  <a:srgbClr val="FFC000"/>
                </a:solidFill>
              </a:rPr>
              <a:t> Museum Extension, Copenhagen, Denmark</a:t>
            </a:r>
            <a:endParaRPr lang="en-US" b="1" dirty="0">
              <a:solidFill>
                <a:srgbClr val="FFC000"/>
              </a:solidFill>
            </a:endParaRPr>
          </a:p>
        </p:txBody>
      </p:sp>
      <p:sp>
        <p:nvSpPr>
          <p:cNvPr id="6" name="Rounded Rectangle 5"/>
          <p:cNvSpPr/>
          <p:nvPr/>
        </p:nvSpPr>
        <p:spPr>
          <a:xfrm>
            <a:off x="6781800" y="457200"/>
            <a:ext cx="1752600" cy="762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cs typeface="B Zar" pitchFamily="2" charset="-78"/>
              </a:rPr>
              <a:t>زاهاحدید:</a:t>
            </a:r>
            <a:endParaRPr lang="en-US" dirty="0">
              <a:solidFill>
                <a:srgbClr val="FFC000"/>
              </a:solidFill>
              <a:cs typeface="B Zar" pitchFamily="2" charset="-78"/>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33400" y="5791200"/>
            <a:ext cx="3352800" cy="609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b="1" dirty="0" smtClean="0">
                <a:solidFill>
                  <a:srgbClr val="FFC000"/>
                </a:solidFill>
              </a:rPr>
              <a:t>Terminal </a:t>
            </a:r>
            <a:r>
              <a:rPr lang="en-US" b="1" dirty="0" err="1" smtClean="0">
                <a:solidFill>
                  <a:srgbClr val="FFC000"/>
                </a:solidFill>
              </a:rPr>
              <a:t>Hoenheim</a:t>
            </a:r>
            <a:r>
              <a:rPr lang="en-US" b="1" dirty="0" smtClean="0">
                <a:solidFill>
                  <a:srgbClr val="FFC000"/>
                </a:solidFill>
              </a:rPr>
              <a:t>-North, Strasbourg, France</a:t>
            </a:r>
            <a:endParaRPr lang="en-US" b="1" dirty="0">
              <a:solidFill>
                <a:srgbClr val="FFC000"/>
              </a:solidFill>
            </a:endParaRPr>
          </a:p>
        </p:txBody>
      </p:sp>
      <p:pic>
        <p:nvPicPr>
          <p:cNvPr id="4" name="Picture 3"/>
          <p:cNvPicPr/>
          <p:nvPr/>
        </p:nvPicPr>
        <p:blipFill>
          <a:blip r:embed="rId2" cstate="print"/>
          <a:srcRect/>
          <a:stretch>
            <a:fillRect/>
          </a:stretch>
        </p:blipFill>
        <p:spPr bwMode="auto">
          <a:xfrm>
            <a:off x="609600" y="914400"/>
            <a:ext cx="6477000" cy="4648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le 4"/>
          <p:cNvSpPr/>
          <p:nvPr/>
        </p:nvSpPr>
        <p:spPr>
          <a:xfrm>
            <a:off x="7162800" y="152400"/>
            <a:ext cx="1752600" cy="762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cs typeface="B Zar" pitchFamily="2" charset="-78"/>
              </a:rPr>
              <a:t>زاهاحدید:</a:t>
            </a:r>
            <a:endParaRPr lang="en-US" dirty="0">
              <a:solidFill>
                <a:srgbClr val="FFC000"/>
              </a:solidFill>
              <a:cs typeface="B Zar" pitchFamily="2" charset="-78"/>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04800" y="5638800"/>
            <a:ext cx="4572000"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600" b="1" dirty="0" smtClean="0">
                <a:solidFill>
                  <a:srgbClr val="FFC000"/>
                </a:solidFill>
              </a:rPr>
              <a:t>MAXXI: National Museum of XXI Century Arts, Rome, Italy</a:t>
            </a:r>
            <a:endParaRPr lang="en-US" sz="1400" b="1" dirty="0">
              <a:solidFill>
                <a:srgbClr val="FFC000"/>
              </a:solidFill>
            </a:endParaRPr>
          </a:p>
        </p:txBody>
      </p:sp>
      <p:pic>
        <p:nvPicPr>
          <p:cNvPr id="4" name="Picture 3"/>
          <p:cNvPicPr/>
          <p:nvPr/>
        </p:nvPicPr>
        <p:blipFill>
          <a:blip r:embed="rId2" cstate="print"/>
          <a:srcRect/>
          <a:stretch>
            <a:fillRect/>
          </a:stretch>
        </p:blipFill>
        <p:spPr bwMode="auto">
          <a:xfrm>
            <a:off x="609600" y="609600"/>
            <a:ext cx="4284980" cy="2860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p:nvPr/>
        </p:nvPicPr>
        <p:blipFill>
          <a:blip r:embed="rId3" cstate="print"/>
          <a:srcRect/>
          <a:stretch>
            <a:fillRect/>
          </a:stretch>
        </p:blipFill>
        <p:spPr bwMode="auto">
          <a:xfrm>
            <a:off x="5410200" y="1905000"/>
            <a:ext cx="3294380" cy="4460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ounded Rectangle 5"/>
          <p:cNvSpPr/>
          <p:nvPr/>
        </p:nvSpPr>
        <p:spPr>
          <a:xfrm>
            <a:off x="6781800" y="457200"/>
            <a:ext cx="1752600" cy="762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cs typeface="B Zar" pitchFamily="2" charset="-78"/>
              </a:rPr>
              <a:t>زاهاحدید:</a:t>
            </a:r>
            <a:endParaRPr lang="en-US" dirty="0">
              <a:solidFill>
                <a:srgbClr val="FFC000"/>
              </a:solidFill>
              <a:cs typeface="B Zar" pitchFamily="2" charset="-78"/>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m_koolhaas.jpg"/>
          <p:cNvPicPr>
            <a:picLocks noChangeAspect="1"/>
          </p:cNvPicPr>
          <p:nvPr/>
        </p:nvPicPr>
        <p:blipFill>
          <a:blip r:embed="rId2" cstate="print"/>
          <a:srcRect/>
          <a:stretch>
            <a:fillRect/>
          </a:stretch>
        </p:blipFill>
        <p:spPr bwMode="auto">
          <a:xfrm>
            <a:off x="228600" y="228600"/>
            <a:ext cx="8915400" cy="632785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Rectangle 2"/>
          <p:cNvSpPr/>
          <p:nvPr/>
        </p:nvSpPr>
        <p:spPr>
          <a:xfrm>
            <a:off x="228600" y="228600"/>
            <a:ext cx="8915400" cy="646331"/>
          </a:xfrm>
          <a:prstGeom prst="rect">
            <a:avLst/>
          </a:prstGeom>
        </p:spPr>
        <p:txBody>
          <a:bodyPr wrap="square">
            <a:spAutoFit/>
          </a:bodyPr>
          <a:lstStyle/>
          <a:p>
            <a:pPr algn="r"/>
            <a:r>
              <a:rPr lang="ar-SA" dirty="0" smtClean="0">
                <a:solidFill>
                  <a:schemeClr val="bg1"/>
                </a:solidFill>
              </a:rPr>
              <a:t>معمار هلندی است.رم کولهاس متولد سال </a:t>
            </a:r>
            <a:r>
              <a:rPr lang="fa-IR" dirty="0" smtClean="0">
                <a:solidFill>
                  <a:schemeClr val="bg1"/>
                </a:solidFill>
              </a:rPr>
              <a:t>۱۹۴۴</a:t>
            </a:r>
            <a:r>
              <a:rPr lang="ar-SA" dirty="0" smtClean="0">
                <a:solidFill>
                  <a:schemeClr val="bg1"/>
                </a:solidFill>
              </a:rPr>
              <a:t> رتردام هلند است. بین سالهای </a:t>
            </a:r>
            <a:r>
              <a:rPr lang="fa-IR" dirty="0" smtClean="0">
                <a:solidFill>
                  <a:schemeClr val="bg1"/>
                </a:solidFill>
              </a:rPr>
              <a:t>۱۹۵۲</a:t>
            </a:r>
            <a:r>
              <a:rPr lang="ar-SA" dirty="0" smtClean="0">
                <a:solidFill>
                  <a:schemeClr val="bg1"/>
                </a:solidFill>
              </a:rPr>
              <a:t> تا </a:t>
            </a:r>
            <a:r>
              <a:rPr lang="fa-IR" dirty="0" smtClean="0">
                <a:solidFill>
                  <a:schemeClr val="bg1"/>
                </a:solidFill>
              </a:rPr>
              <a:t>۱۹۵۶</a:t>
            </a:r>
            <a:r>
              <a:rPr lang="ar-SA" dirty="0" smtClean="0">
                <a:solidFill>
                  <a:schemeClr val="bg1"/>
                </a:solidFill>
              </a:rPr>
              <a:t> در اندونزی مقیم بود و سپس به عنوان خبرنگار و فیلم نامه نویس در آمستردام ساکن شد</a:t>
            </a:r>
            <a:endParaRPr lang="en-US" dirty="0">
              <a:solidFill>
                <a:schemeClr val="bg1"/>
              </a:solidFill>
            </a:endParaRPr>
          </a:p>
        </p:txBody>
      </p:sp>
      <p:sp>
        <p:nvSpPr>
          <p:cNvPr id="4" name="Rounded Rectangle 3"/>
          <p:cNvSpPr/>
          <p:nvPr/>
        </p:nvSpPr>
        <p:spPr>
          <a:xfrm>
            <a:off x="7467600" y="1295400"/>
            <a:ext cx="1371600" cy="457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rtl="1">
              <a:spcBef>
                <a:spcPct val="50000"/>
              </a:spcBef>
            </a:pPr>
            <a:r>
              <a:rPr lang="fa-IR" sz="2400" b="1" dirty="0" smtClean="0">
                <a:solidFill>
                  <a:srgbClr val="FFC000"/>
                </a:solidFill>
                <a:cs typeface="Arial" charset="0"/>
              </a:rPr>
              <a:t>رم کولهاس</a:t>
            </a:r>
            <a:endParaRPr lang="en-US" sz="2400" b="1" dirty="0">
              <a:solidFill>
                <a:srgbClr val="FFC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
          <p:cNvSpPr>
            <a:spLocks noChangeArrowheads="1"/>
          </p:cNvSpPr>
          <p:nvPr/>
        </p:nvSpPr>
        <p:spPr bwMode="auto">
          <a:xfrm>
            <a:off x="304800" y="457200"/>
            <a:ext cx="85344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SA"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در سال</a:t>
            </a: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r>
              <a:rPr kumimoji="0" lang="fa-IR"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۱۹۷۲</a:t>
            </a:r>
            <a:r>
              <a:rPr kumimoji="0" lang="ar-SA"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با کسب بورس تحصیلی عازم ایالات متحده شد و در آنجا اقامت گزید.در آمریکا شیفته نیویورک شد و با چاپ کتاب ” نیویورک هذیان</a:t>
            </a: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r>
              <a:rPr kumimoji="0" lang="ar-SA"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در سال</a:t>
            </a: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r>
              <a:rPr kumimoji="0" lang="ar-SA" sz="2400" b="0" i="0" u="none" strike="noStrike" cap="none" normalizeH="0" baseline="0" dirty="0" smtClean="0">
                <a:ln>
                  <a:noFill/>
                </a:ln>
                <a:solidFill>
                  <a:schemeClr val="tx1"/>
                </a:solidFill>
                <a:effectLst/>
                <a:latin typeface="Calibri" pitchFamily="34" charset="0"/>
                <a:ea typeface="Times New Roman" pitchFamily="18" charset="0"/>
                <a:cs typeface="B Zar" pitchFamily="2" charset="-78"/>
              </a:rPr>
              <a:t>به زودی مشهور گشت</a:t>
            </a: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B Zar" pitchFamily="2" charset="-78"/>
              </a:rPr>
              <a:t>.</a:t>
            </a:r>
            <a:endParaRPr kumimoji="0" lang="en-US" sz="2400" b="0" i="0" u="none" strike="noStrike" cap="none" normalizeH="0" baseline="0" dirty="0" smtClean="0">
              <a:ln>
                <a:noFill/>
              </a:ln>
              <a:solidFill>
                <a:schemeClr val="tx1"/>
              </a:solidFill>
              <a:effectLst/>
              <a:cs typeface="B Zar"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ar-SA" sz="2400" b="0" i="0" u="none" strike="noStrike" cap="none" normalizeH="0" baseline="0" dirty="0" smtClean="0">
                <a:ln>
                  <a:noFill/>
                </a:ln>
                <a:solidFill>
                  <a:schemeClr val="tx1"/>
                </a:solidFill>
                <a:effectLst/>
                <a:latin typeface="Calibri" pitchFamily="34" charset="0"/>
                <a:ea typeface="Times New Roman" pitchFamily="18" charset="0"/>
                <a:cs typeface="B Zar" pitchFamily="2" charset="-78"/>
              </a:rPr>
              <a:t>حدود بیست سال بعد کولهاس با کتاب “کوچک ،متوسط ،بزرگ ،خیلی بزرگ</a:t>
            </a: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B Zar" pitchFamily="2" charset="-78"/>
              </a:rPr>
              <a:t> </a:t>
            </a:r>
            <a:r>
              <a:rPr kumimoji="0" lang="ar-SA" sz="2400" b="0" i="0" u="none" strike="noStrike" cap="none" normalizeH="0" baseline="0" dirty="0" smtClean="0">
                <a:ln>
                  <a:noFill/>
                </a:ln>
                <a:solidFill>
                  <a:schemeClr val="tx1"/>
                </a:solidFill>
                <a:effectLst/>
                <a:latin typeface="Calibri" pitchFamily="34" charset="0"/>
                <a:ea typeface="Times New Roman" pitchFamily="18" charset="0"/>
                <a:cs typeface="B Zar" pitchFamily="2" charset="-78"/>
              </a:rPr>
              <a:t>نشان داد که ایده اصلی مدرنیسم با معماری و شهرسازی مدرن در تضاد است و برای حل مسائل امروز باید با توجه به واقعیت که وی آن را “رئالیسم نو” می­نامد، روح اصلی مدرنیسم را احیاء کرد</a:t>
            </a: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B Zar" pitchFamily="2" charset="-78"/>
              </a:rPr>
              <a:t>.</a:t>
            </a:r>
            <a:endParaRPr kumimoji="0" lang="en-US" sz="2400" b="0" i="0" u="none" strike="noStrike" cap="none" normalizeH="0" baseline="0" dirty="0" smtClean="0">
              <a:ln>
                <a:noFill/>
              </a:ln>
              <a:solidFill>
                <a:schemeClr val="tx1"/>
              </a:solidFill>
              <a:effectLst/>
              <a:cs typeface="B Zar"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ar-SA" sz="2400" b="0" i="0" u="none" strike="noStrike" cap="none" normalizeH="0" baseline="0" dirty="0" smtClean="0">
                <a:ln>
                  <a:noFill/>
                </a:ln>
                <a:solidFill>
                  <a:schemeClr val="tx1"/>
                </a:solidFill>
                <a:effectLst/>
                <a:ea typeface="Times New Roman" pitchFamily="18" charset="0"/>
                <a:cs typeface="B Zar" pitchFamily="2" charset="-78"/>
              </a:rPr>
              <a:t>کولهاس از معمارانی ست که در زمان پی ریزی تفکرات مکتب فولدینگ شروع به کار و فعالیت حرفه‌ای خود کرد. شفافیت بصری، استفاده از سطوح شیشه‌ای بزرگ و به کارگیری فرم‌های خالص از ویژگی‌های کارهای اولیه او (نظیر خانه</a:t>
            </a:r>
            <a:r>
              <a:rPr kumimoji="0" lang="ar-SA" sz="2400" b="0" i="0" u="none" strike="noStrike" cap="none" normalizeH="0" baseline="0" dirty="0" smtClean="0">
                <a:ln>
                  <a:noFill/>
                </a:ln>
                <a:solidFill>
                  <a:schemeClr val="tx1"/>
                </a:solidFill>
                <a:effectLst/>
                <a:latin typeface="Tahoma" pitchFamily="34" charset="0"/>
                <a:ea typeface="Times New Roman" pitchFamily="18" charset="0"/>
                <a:cs typeface="B Zar" pitchFamily="2" charset="-78"/>
              </a:rPr>
              <a:t>ٔ</a:t>
            </a:r>
            <a:r>
              <a:rPr kumimoji="0" lang="ar-SA" sz="2400" b="0" i="0" u="none" strike="noStrike" cap="none" normalizeH="0" baseline="0" dirty="0" smtClean="0">
                <a:ln>
                  <a:noFill/>
                </a:ln>
                <a:solidFill>
                  <a:schemeClr val="tx1"/>
                </a:solidFill>
                <a:effectLst/>
                <a:ea typeface="Times New Roman" pitchFamily="18" charset="0"/>
                <a:cs typeface="B Zar" pitchFamily="2" charset="-78"/>
              </a:rPr>
              <a:t> دو دوست) است که بیشتر تحت تاثیر آثار میس وندرروهه قرار دارد</a:t>
            </a:r>
            <a:r>
              <a:rPr kumimoji="0" lang="en-US" sz="2400" b="0" i="0" u="none" strike="noStrike" cap="none" normalizeH="0" baseline="0" dirty="0" smtClean="0">
                <a:ln>
                  <a:noFill/>
                </a:ln>
                <a:solidFill>
                  <a:schemeClr val="tx1"/>
                </a:solidFill>
                <a:effectLst/>
                <a:cs typeface="B Zar" pitchFamily="2" charset="-78"/>
              </a:rPr>
              <a:t>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ctv"/>
          <p:cNvPicPr>
            <a:picLocks noChangeAspect="1" noChangeArrowheads="1"/>
          </p:cNvPicPr>
          <p:nvPr/>
        </p:nvPicPr>
        <p:blipFill>
          <a:blip r:embed="rId3" cstate="print"/>
          <a:srcRect/>
          <a:stretch>
            <a:fillRect/>
          </a:stretch>
        </p:blipFill>
        <p:spPr bwMode="auto">
          <a:xfrm>
            <a:off x="1143000" y="1219200"/>
            <a:ext cx="6781800" cy="4135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ounded Rectangle 2"/>
          <p:cNvSpPr/>
          <p:nvPr/>
        </p:nvSpPr>
        <p:spPr>
          <a:xfrm>
            <a:off x="685800" y="5943600"/>
            <a:ext cx="2895600" cy="457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rtl="1"/>
            <a:r>
              <a:rPr lang="fa-IR" b="1" dirty="0" smtClean="0">
                <a:solidFill>
                  <a:srgbClr val="FFC000"/>
                </a:solidFill>
                <a:cs typeface="Arial" charset="0"/>
              </a:rPr>
              <a:t>مرکز تلویزیون </a:t>
            </a:r>
            <a:r>
              <a:rPr lang="en-US" b="1" dirty="0" smtClean="0">
                <a:solidFill>
                  <a:srgbClr val="FFC000"/>
                </a:solidFill>
                <a:cs typeface="Arial" charset="0"/>
              </a:rPr>
              <a:t>CCTV</a:t>
            </a:r>
            <a:r>
              <a:rPr lang="fa-IR" b="1" dirty="0" smtClean="0">
                <a:solidFill>
                  <a:srgbClr val="FFC000"/>
                </a:solidFill>
                <a:cs typeface="Arial" charset="0"/>
              </a:rPr>
              <a:t>،پکن</a:t>
            </a:r>
            <a:endParaRPr lang="en-US" b="1" dirty="0">
              <a:solidFill>
                <a:srgbClr val="FFC000"/>
              </a:solidFill>
              <a:cs typeface="Arial" charset="0"/>
            </a:endParaRPr>
          </a:p>
        </p:txBody>
      </p:sp>
      <p:sp>
        <p:nvSpPr>
          <p:cNvPr id="4" name="Rounded Rectangle 3"/>
          <p:cNvSpPr/>
          <p:nvPr/>
        </p:nvSpPr>
        <p:spPr>
          <a:xfrm>
            <a:off x="7391400" y="304800"/>
            <a:ext cx="1371600" cy="457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rtl="1">
              <a:spcBef>
                <a:spcPct val="50000"/>
              </a:spcBef>
            </a:pPr>
            <a:r>
              <a:rPr lang="fa-IR" sz="2400" b="1" dirty="0" smtClean="0">
                <a:solidFill>
                  <a:srgbClr val="FFC000"/>
                </a:solidFill>
                <a:cs typeface="Arial" charset="0"/>
              </a:rPr>
              <a:t>رم کولهاس</a:t>
            </a:r>
            <a:endParaRPr lang="en-US" sz="2400" b="1" dirty="0">
              <a:solidFill>
                <a:srgbClr val="FFC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gas_natural"/>
          <p:cNvPicPr>
            <a:picLocks noChangeAspect="1" noChangeArrowheads="1"/>
          </p:cNvPicPr>
          <p:nvPr/>
        </p:nvPicPr>
        <p:blipFill>
          <a:blip r:embed="rId2" cstate="print"/>
          <a:srcRect/>
          <a:stretch>
            <a:fillRect/>
          </a:stretch>
        </p:blipFill>
        <p:spPr bwMode="auto">
          <a:xfrm>
            <a:off x="2286000" y="609600"/>
            <a:ext cx="4619625" cy="518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ounded Rectangle 2"/>
          <p:cNvSpPr/>
          <p:nvPr/>
        </p:nvSpPr>
        <p:spPr>
          <a:xfrm>
            <a:off x="7010400" y="304800"/>
            <a:ext cx="1752600" cy="457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rtl="1">
              <a:spcBef>
                <a:spcPct val="50000"/>
              </a:spcBef>
            </a:pPr>
            <a:r>
              <a:rPr lang="fa-IR" sz="2400" b="1" dirty="0" smtClean="0">
                <a:solidFill>
                  <a:srgbClr val="FFC000"/>
                </a:solidFill>
                <a:cs typeface="Arial" charset="0"/>
              </a:rPr>
              <a:t>رم کولهاس</a:t>
            </a:r>
            <a:endParaRPr lang="en-US" sz="2400" b="1" dirty="0">
              <a:solidFill>
                <a:srgbClr val="FFC000"/>
              </a:solidFill>
              <a:cs typeface="Arial" charset="0"/>
            </a:endParaRPr>
          </a:p>
        </p:txBody>
      </p:sp>
      <p:sp>
        <p:nvSpPr>
          <p:cNvPr id="4" name="Rounded Rectangle 3"/>
          <p:cNvSpPr/>
          <p:nvPr/>
        </p:nvSpPr>
        <p:spPr>
          <a:xfrm>
            <a:off x="685800" y="5943600"/>
            <a:ext cx="2286000" cy="457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rtl="1"/>
            <a:r>
              <a:rPr lang="fa-IR" b="1" dirty="0" smtClean="0">
                <a:solidFill>
                  <a:srgbClr val="FFC000"/>
                </a:solidFill>
                <a:cs typeface="Arial" charset="0"/>
              </a:rPr>
              <a:t>ساختمان گاز طبیعی</a:t>
            </a:r>
            <a:endParaRPr lang="en-US" b="1" dirty="0">
              <a:solidFill>
                <a:srgbClr val="FFC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eattlelibraryiStock"/>
          <p:cNvPicPr>
            <a:picLocks noChangeAspect="1" noChangeArrowheads="1"/>
          </p:cNvPicPr>
          <p:nvPr/>
        </p:nvPicPr>
        <p:blipFill>
          <a:blip r:embed="rId2" cstate="print"/>
          <a:srcRect/>
          <a:stretch>
            <a:fillRect/>
          </a:stretch>
        </p:blipFill>
        <p:spPr bwMode="auto">
          <a:xfrm>
            <a:off x="1676400" y="152400"/>
            <a:ext cx="5638800" cy="41195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6738" name="Picture 2" descr="G:\رم کولهاس\4619772c-41f5-41ee-860a-c7383e25b3aa.jpgکتابخانه مرکزی سیاتل رم کولهاس واشنگتن.jpg"/>
          <p:cNvPicPr>
            <a:picLocks noChangeAspect="1" noChangeArrowheads="1"/>
          </p:cNvPicPr>
          <p:nvPr/>
        </p:nvPicPr>
        <p:blipFill>
          <a:blip r:embed="rId3" cstate="print"/>
          <a:srcRect/>
          <a:stretch>
            <a:fillRect/>
          </a:stretch>
        </p:blipFill>
        <p:spPr bwMode="auto">
          <a:xfrm>
            <a:off x="152400" y="4343400"/>
            <a:ext cx="304800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6739" name="Picture 3" descr="G:\رم کولهاس\Seattle_library_main_branch_overhead.jpgکتابخانه مرکزی سیاتل رم کولهاس.jpg"/>
          <p:cNvPicPr>
            <a:picLocks noChangeAspect="1" noChangeArrowheads="1"/>
          </p:cNvPicPr>
          <p:nvPr/>
        </p:nvPicPr>
        <p:blipFill>
          <a:blip r:embed="rId4" cstate="print"/>
          <a:srcRect/>
          <a:stretch>
            <a:fillRect/>
          </a:stretch>
        </p:blipFill>
        <p:spPr bwMode="auto">
          <a:xfrm>
            <a:off x="6019800" y="4495800"/>
            <a:ext cx="2895600" cy="2171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le 4"/>
          <p:cNvSpPr/>
          <p:nvPr/>
        </p:nvSpPr>
        <p:spPr>
          <a:xfrm>
            <a:off x="7391400" y="304800"/>
            <a:ext cx="1371600" cy="457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rtl="1">
              <a:spcBef>
                <a:spcPct val="50000"/>
              </a:spcBef>
            </a:pPr>
            <a:r>
              <a:rPr lang="fa-IR" sz="2400" b="1" dirty="0" smtClean="0">
                <a:solidFill>
                  <a:srgbClr val="FFC000"/>
                </a:solidFill>
                <a:cs typeface="Arial" charset="0"/>
              </a:rPr>
              <a:t>رم کولهاس</a:t>
            </a:r>
            <a:endParaRPr lang="en-US" sz="2400" b="1" dirty="0">
              <a:solidFill>
                <a:srgbClr val="FFC000"/>
              </a:solidFill>
              <a:cs typeface="Arial" charset="0"/>
            </a:endParaRPr>
          </a:p>
        </p:txBody>
      </p:sp>
      <p:sp>
        <p:nvSpPr>
          <p:cNvPr id="6" name="Rounded Rectangle 5"/>
          <p:cNvSpPr/>
          <p:nvPr/>
        </p:nvSpPr>
        <p:spPr>
          <a:xfrm>
            <a:off x="3657600" y="5867400"/>
            <a:ext cx="1752600" cy="533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rPr>
              <a:t>کتابخانه ی سیاتل،امریکا</a:t>
            </a:r>
            <a:endParaRPr lang="en-US"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kildare_irlanda"/>
          <p:cNvPicPr>
            <a:picLocks noChangeAspect="1" noChangeArrowheads="1"/>
          </p:cNvPicPr>
          <p:nvPr/>
        </p:nvPicPr>
        <p:blipFill>
          <a:blip r:embed="rId2" cstate="print"/>
          <a:srcRect/>
          <a:stretch>
            <a:fillRect/>
          </a:stretch>
        </p:blipFill>
        <p:spPr bwMode="auto">
          <a:xfrm>
            <a:off x="228600" y="304800"/>
            <a:ext cx="5486400" cy="33607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7" descr="CherryOrchard_dublin"/>
          <p:cNvPicPr>
            <a:picLocks noChangeAspect="1" noChangeArrowheads="1"/>
          </p:cNvPicPr>
          <p:nvPr/>
        </p:nvPicPr>
        <p:blipFill>
          <a:blip r:embed="rId3" cstate="print"/>
          <a:srcRect/>
          <a:stretch>
            <a:fillRect/>
          </a:stretch>
        </p:blipFill>
        <p:spPr bwMode="auto">
          <a:xfrm>
            <a:off x="4953000" y="3810000"/>
            <a:ext cx="3695700" cy="2647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6858000" y="609600"/>
            <a:ext cx="1371600" cy="457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rtl="1">
              <a:spcBef>
                <a:spcPct val="50000"/>
              </a:spcBef>
            </a:pPr>
            <a:r>
              <a:rPr lang="fa-IR" sz="2400" b="1" dirty="0" smtClean="0">
                <a:solidFill>
                  <a:srgbClr val="FFC000"/>
                </a:solidFill>
                <a:cs typeface="Arial" charset="0"/>
              </a:rPr>
              <a:t>رم کولهاس</a:t>
            </a:r>
            <a:endParaRPr lang="en-US" sz="2400" b="1" dirty="0">
              <a:solidFill>
                <a:srgbClr val="FFC000"/>
              </a:solidFill>
              <a:cs typeface="Arial" charset="0"/>
            </a:endParaRPr>
          </a:p>
        </p:txBody>
      </p:sp>
      <p:sp>
        <p:nvSpPr>
          <p:cNvPr id="5" name="Rounded Rectangle 4"/>
          <p:cNvSpPr/>
          <p:nvPr/>
        </p:nvSpPr>
        <p:spPr>
          <a:xfrm>
            <a:off x="1143000" y="5334000"/>
            <a:ext cx="2286000" cy="762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rPr>
              <a:t>باشگاه ورزشی سلتیک</a:t>
            </a:r>
            <a:endParaRPr lang="en-US"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391400" y="304800"/>
            <a:ext cx="1371600" cy="4572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rtl="1">
              <a:spcBef>
                <a:spcPct val="50000"/>
              </a:spcBef>
            </a:pPr>
            <a:r>
              <a:rPr lang="fa-IR" sz="2400" b="1" dirty="0" smtClean="0">
                <a:solidFill>
                  <a:srgbClr val="FFC000"/>
                </a:solidFill>
                <a:cs typeface="Arial" charset="0"/>
              </a:rPr>
              <a:t>رم کولهاس</a:t>
            </a:r>
            <a:endParaRPr lang="en-US" sz="2400" b="1" dirty="0">
              <a:solidFill>
                <a:srgbClr val="FFC000"/>
              </a:solidFill>
              <a:cs typeface="Arial" charset="0"/>
            </a:endParaRPr>
          </a:p>
        </p:txBody>
      </p:sp>
      <p:pic>
        <p:nvPicPr>
          <p:cNvPr id="3" name="Picture 4" descr="061221collage1b_451x329x90"/>
          <p:cNvPicPr>
            <a:picLocks noChangeAspect="1" noChangeArrowheads="1"/>
          </p:cNvPicPr>
          <p:nvPr/>
        </p:nvPicPr>
        <p:blipFill>
          <a:blip r:embed="rId2" cstate="print"/>
          <a:srcRect/>
          <a:stretch>
            <a:fillRect/>
          </a:stretch>
        </p:blipFill>
        <p:spPr bwMode="auto">
          <a:xfrm>
            <a:off x="1447800" y="1295400"/>
            <a:ext cx="5638800" cy="4235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838200" y="5867400"/>
            <a:ext cx="2362200" cy="381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rPr>
              <a:t>طرح یک دانشگاه</a:t>
            </a:r>
            <a:endParaRPr lang="en-US" sz="2400"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800600" y="457200"/>
            <a:ext cx="4038600" cy="4526280"/>
          </a:xfrm>
        </p:spPr>
        <p:txBody>
          <a:bodyPr>
            <a:noAutofit/>
          </a:bodyPr>
          <a:lstStyle/>
          <a:p>
            <a:pPr algn="just" rtl="1"/>
            <a:r>
              <a:rPr lang="fa-IR" sz="2400" dirty="0" smtClean="0">
                <a:latin typeface="B Nazanin"/>
                <a:cs typeface="B Zar" pitchFamily="2" charset="-78"/>
              </a:rPr>
              <a:t>• زیبایی‌شناسی دراین قرن به تعمیم‌دهی بازتاب‌هایی خاص در تاریخ پرداخت؛ بازتاب‌هایی که به زعم نگارندگان ”باز تعریفی” را در واژگان زیبایی‌شناسی به وجود آورد تا امکان احساس لذتی در ادراک‌کننده را بر اثر هیجان و تمایل به ادراک تجربه‌ای جدید بر پایه ”دگرادراکی” مبتنی بر ”دگراندیشی” فراهم گرداند و پس از ادراک توسط حواس و یا انتقال به مرکز اندیشه، واکنش‌هایی مبتنی بر تجربه‌های اندوخته شده را برانگیزاند.</a:t>
            </a:r>
            <a:endParaRPr lang="en-US" sz="2400" dirty="0"/>
          </a:p>
        </p:txBody>
      </p:sp>
      <p:pic>
        <p:nvPicPr>
          <p:cNvPr id="5" name="Content Placeholder 4" descr="corcoran_gehry_wing_1.jpg"/>
          <p:cNvPicPr>
            <a:picLocks noGrp="1" noChangeAspect="1"/>
          </p:cNvPicPr>
          <p:nvPr>
            <p:ph sz="half" idx="1"/>
          </p:nvPr>
        </p:nvPicPr>
        <p:blipFill>
          <a:blip r:embed="rId2" cstate="print"/>
          <a:srcRect/>
          <a:stretch>
            <a:fillRect/>
          </a:stretch>
        </p:blipFill>
        <p:spPr bwMode="auto">
          <a:xfrm>
            <a:off x="304800" y="457200"/>
            <a:ext cx="4343400" cy="34668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3917f45c0255a705e6de836360d3001.jpg"/>
          <p:cNvPicPr>
            <a:picLocks noChangeAspect="1"/>
          </p:cNvPicPr>
          <p:nvPr/>
        </p:nvPicPr>
        <p:blipFill>
          <a:blip r:embed="rId2" cstate="print"/>
          <a:srcRect/>
          <a:stretch>
            <a:fillRect/>
          </a:stretch>
        </p:blipFill>
        <p:spPr bwMode="auto">
          <a:xfrm>
            <a:off x="228600" y="0"/>
            <a:ext cx="8763000" cy="65532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Rounded Rectangle 2"/>
          <p:cNvSpPr/>
          <p:nvPr/>
        </p:nvSpPr>
        <p:spPr>
          <a:xfrm>
            <a:off x="6781800" y="152400"/>
            <a:ext cx="1905000" cy="609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rPr>
              <a:t>فرانک او گهری </a:t>
            </a:r>
          </a:p>
          <a:p>
            <a:pPr algn="ctr"/>
            <a:r>
              <a:rPr lang="en-US" dirty="0" smtClean="0">
                <a:solidFill>
                  <a:srgbClr val="FFC000"/>
                </a:solidFill>
              </a:rPr>
              <a:t>FRANK  GEHRY</a:t>
            </a:r>
            <a:endParaRPr lang="en-US"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97346"/>
            <a:ext cx="8382000" cy="4708981"/>
          </a:xfrm>
          <a:prstGeom prst="rect">
            <a:avLst/>
          </a:prstGeom>
        </p:spPr>
        <p:txBody>
          <a:bodyPr wrap="square">
            <a:spAutoFit/>
          </a:bodyPr>
          <a:lstStyle/>
          <a:p>
            <a:pPr algn="just" rtl="1"/>
            <a:r>
              <a:rPr lang="ar-SA" sz="2000" b="1" dirty="0" smtClean="0">
                <a:cs typeface="B Zar" pitchFamily="2" charset="-78"/>
              </a:rPr>
              <a:t>فرانک گری</a:t>
            </a:r>
            <a:r>
              <a:rPr lang="en-US" sz="2000" b="1" dirty="0" smtClean="0">
                <a:cs typeface="B Zar" pitchFamily="2" charset="-78"/>
              </a:rPr>
              <a:t> (Frank </a:t>
            </a:r>
            <a:r>
              <a:rPr lang="en-US" sz="2000" b="1" dirty="0" err="1" smtClean="0">
                <a:cs typeface="B Zar" pitchFamily="2" charset="-78"/>
              </a:rPr>
              <a:t>Gehry</a:t>
            </a:r>
            <a:r>
              <a:rPr lang="en-US" sz="2000" b="1" dirty="0" smtClean="0">
                <a:cs typeface="B Zar" pitchFamily="2" charset="-78"/>
              </a:rPr>
              <a:t>) </a:t>
            </a:r>
            <a:r>
              <a:rPr lang="ar-SA" sz="2000" b="1" dirty="0" smtClean="0">
                <a:cs typeface="B Zar" pitchFamily="2" charset="-78"/>
              </a:rPr>
              <a:t>معمار مشهور کانادایی/آمریکایی معاصر است</a:t>
            </a:r>
            <a:r>
              <a:rPr lang="en-US" sz="2000" b="1" dirty="0" smtClean="0">
                <a:cs typeface="B Zar" pitchFamily="2" charset="-78"/>
              </a:rPr>
              <a:t>.</a:t>
            </a:r>
          </a:p>
          <a:p>
            <a:pPr algn="just" rtl="1"/>
            <a:r>
              <a:rPr lang="ar-SA" sz="2000" b="1" dirty="0" smtClean="0">
                <a:cs typeface="B Zar" pitchFamily="2" charset="-78"/>
              </a:rPr>
              <a:t>او در سال </a:t>
            </a:r>
            <a:r>
              <a:rPr lang="fa-IR" sz="2000" b="1" dirty="0" smtClean="0">
                <a:cs typeface="B Zar" pitchFamily="2" charset="-78"/>
              </a:rPr>
              <a:t>۱۹۲۹</a:t>
            </a:r>
            <a:r>
              <a:rPr lang="ar-SA" sz="2000" b="1" dirty="0" smtClean="0">
                <a:cs typeface="B Zar" pitchFamily="2" charset="-78"/>
              </a:rPr>
              <a:t> م در خانواده‌ای</a:t>
            </a:r>
            <a:r>
              <a:rPr lang="en-US" sz="2000" b="1" dirty="0" smtClean="0">
                <a:cs typeface="B Zar" pitchFamily="2" charset="-78"/>
              </a:rPr>
              <a:t> </a:t>
            </a:r>
            <a:r>
              <a:rPr lang="fa-IR" sz="2000" b="1" dirty="0" smtClean="0">
                <a:cs typeface="B Zar" pitchFamily="2" charset="-78"/>
              </a:rPr>
              <a:t> یهودی </a:t>
            </a:r>
            <a:r>
              <a:rPr lang="ar-SA" sz="2000" b="1" dirty="0" smtClean="0">
                <a:cs typeface="B Zar" pitchFamily="2" charset="-78"/>
              </a:rPr>
              <a:t>در شهر</a:t>
            </a:r>
            <a:r>
              <a:rPr lang="en-US" sz="2000" b="1" dirty="0" smtClean="0">
                <a:cs typeface="B Zar" pitchFamily="2" charset="-78"/>
              </a:rPr>
              <a:t> </a:t>
            </a:r>
            <a:r>
              <a:rPr lang="fa-IR" sz="2000" b="1" dirty="0" smtClean="0">
                <a:cs typeface="B Zar" pitchFamily="2" charset="-78"/>
              </a:rPr>
              <a:t>تورنتو</a:t>
            </a:r>
            <a:r>
              <a:rPr lang="en-US" sz="2000" b="1" dirty="0" smtClean="0">
                <a:cs typeface="B Zar" pitchFamily="2" charset="-78"/>
              </a:rPr>
              <a:t> </a:t>
            </a:r>
            <a:r>
              <a:rPr lang="ar-SA" sz="2000" b="1" dirty="0" smtClean="0">
                <a:cs typeface="B Zar" pitchFamily="2" charset="-78"/>
              </a:rPr>
              <a:t>کاناد</a:t>
            </a:r>
            <a:r>
              <a:rPr lang="fa-IR" sz="2000" b="1" dirty="0" smtClean="0">
                <a:cs typeface="B Zar" pitchFamily="2" charset="-78"/>
              </a:rPr>
              <a:t>ا </a:t>
            </a:r>
            <a:r>
              <a:rPr lang="ar-SA" sz="2000" b="1" dirty="0" smtClean="0">
                <a:cs typeface="B Zar" pitchFamily="2" charset="-78"/>
              </a:rPr>
              <a:t>با نام اصلی فرانک اون گلدبرگ) دیده به جهان گشود</a:t>
            </a:r>
            <a:r>
              <a:rPr lang="en-US" sz="2000" b="1" dirty="0" smtClean="0">
                <a:cs typeface="B Zar" pitchFamily="2" charset="-78"/>
              </a:rPr>
              <a:t>.</a:t>
            </a:r>
            <a:r>
              <a:rPr lang="ar-SA" sz="2000" b="1" dirty="0" smtClean="0">
                <a:cs typeface="B Zar" pitchFamily="2" charset="-78"/>
              </a:rPr>
              <a:t> در سال </a:t>
            </a:r>
            <a:r>
              <a:rPr lang="fa-IR" sz="2000" b="1" dirty="0" smtClean="0">
                <a:cs typeface="B Zar" pitchFamily="2" charset="-78"/>
              </a:rPr>
              <a:t>۱۹۴۷</a:t>
            </a:r>
            <a:r>
              <a:rPr lang="ar-SA" sz="2000" b="1" dirty="0" smtClean="0">
                <a:cs typeface="B Zar" pitchFamily="2" charset="-78"/>
              </a:rPr>
              <a:t> م به همراه خانواده اش به</a:t>
            </a:r>
            <a:r>
              <a:rPr lang="en-US" sz="2000" b="1" dirty="0" smtClean="0">
                <a:cs typeface="B Zar" pitchFamily="2" charset="-78"/>
              </a:rPr>
              <a:t> </a:t>
            </a:r>
            <a:r>
              <a:rPr lang="fa-IR" sz="2000" b="1" dirty="0" smtClean="0">
                <a:cs typeface="B Zar" pitchFamily="2" charset="-78"/>
              </a:rPr>
              <a:t>لس آنجلس</a:t>
            </a:r>
            <a:r>
              <a:rPr lang="en-US" sz="2000" b="1" dirty="0" smtClean="0">
                <a:cs typeface="B Zar" pitchFamily="2" charset="-78"/>
              </a:rPr>
              <a:t> </a:t>
            </a:r>
            <a:r>
              <a:rPr lang="ar-SA" sz="2000" b="1" dirty="0" smtClean="0">
                <a:cs typeface="B Zar" pitchFamily="2" charset="-78"/>
              </a:rPr>
              <a:t>مهاجرت کردودر</a:t>
            </a:r>
            <a:r>
              <a:rPr lang="en-US" sz="2000" b="1" dirty="0" smtClean="0">
                <a:cs typeface="B Zar" pitchFamily="2" charset="-78"/>
              </a:rPr>
              <a:t> </a:t>
            </a:r>
            <a:r>
              <a:rPr lang="fa-IR" sz="2000" b="1" dirty="0" smtClean="0">
                <a:cs typeface="B Zar" pitchFamily="2" charset="-78"/>
              </a:rPr>
              <a:t>دانشگاه کالیفرنیای جنوبی</a:t>
            </a:r>
            <a:r>
              <a:rPr lang="en-US" sz="2000" b="1" dirty="0" smtClean="0">
                <a:cs typeface="B Zar" pitchFamily="2" charset="-78"/>
              </a:rPr>
              <a:t> </a:t>
            </a:r>
            <a:r>
              <a:rPr lang="ar-SA" sz="2000" b="1" dirty="0" smtClean="0">
                <a:cs typeface="B Zar" pitchFamily="2" charset="-78"/>
              </a:rPr>
              <a:t>به تحصیل در رشته</a:t>
            </a:r>
            <a:r>
              <a:rPr lang="en-US" sz="2000" b="1" dirty="0" smtClean="0">
                <a:cs typeface="B Zar" pitchFamily="2" charset="-78"/>
              </a:rPr>
              <a:t> </a:t>
            </a:r>
            <a:r>
              <a:rPr lang="fa-IR" sz="2000" b="1" dirty="0" smtClean="0">
                <a:cs typeface="B Zar" pitchFamily="2" charset="-78"/>
              </a:rPr>
              <a:t>معماری</a:t>
            </a:r>
            <a:r>
              <a:rPr lang="en-US" sz="2000" b="1" dirty="0" smtClean="0">
                <a:cs typeface="B Zar" pitchFamily="2" charset="-78"/>
              </a:rPr>
              <a:t> </a:t>
            </a:r>
            <a:r>
              <a:rPr lang="ar-SA" sz="2000" b="1" dirty="0" smtClean="0">
                <a:cs typeface="B Zar" pitchFamily="2" charset="-78"/>
              </a:rPr>
              <a:t>پرداخت</a:t>
            </a:r>
            <a:r>
              <a:rPr lang="en-US" sz="2000" b="1" dirty="0" smtClean="0">
                <a:cs typeface="B Zar" pitchFamily="2" charset="-78"/>
              </a:rPr>
              <a:t>.</a:t>
            </a:r>
            <a:r>
              <a:rPr lang="fa-IR" sz="2000" b="1" dirty="0" smtClean="0">
                <a:cs typeface="B Zar" pitchFamily="2" charset="-78"/>
              </a:rPr>
              <a:t> </a:t>
            </a:r>
            <a:r>
              <a:rPr lang="ar-SA" sz="2000" b="1" dirty="0" smtClean="0">
                <a:cs typeface="B Zar" pitchFamily="2" charset="-78"/>
              </a:rPr>
              <a:t>در سال </a:t>
            </a:r>
            <a:r>
              <a:rPr lang="fa-IR" sz="2000" b="1" dirty="0" smtClean="0">
                <a:cs typeface="B Zar" pitchFamily="2" charset="-78"/>
              </a:rPr>
              <a:t>۱۹۵۶</a:t>
            </a:r>
            <a:r>
              <a:rPr lang="ar-SA" sz="2000" b="1" dirty="0" smtClean="0">
                <a:cs typeface="B Zar" pitchFamily="2" charset="-78"/>
              </a:rPr>
              <a:t> م در</a:t>
            </a:r>
            <a:r>
              <a:rPr lang="en-US" sz="2000" b="1" dirty="0" smtClean="0">
                <a:cs typeface="B Zar" pitchFamily="2" charset="-78"/>
              </a:rPr>
              <a:t> </a:t>
            </a:r>
            <a:r>
              <a:rPr lang="fa-IR" sz="2000" b="1" dirty="0" smtClean="0">
                <a:cs typeface="B Zar" pitchFamily="2" charset="-78"/>
              </a:rPr>
              <a:t>دانشگاه هاروارد</a:t>
            </a:r>
            <a:r>
              <a:rPr lang="en-US" sz="2000" b="1" dirty="0" smtClean="0">
                <a:cs typeface="B Zar" pitchFamily="2" charset="-78"/>
              </a:rPr>
              <a:t> </a:t>
            </a:r>
            <a:r>
              <a:rPr lang="ar-SA" sz="2000" b="1" dirty="0" smtClean="0">
                <a:cs typeface="B Zar" pitchFamily="2" charset="-78"/>
              </a:rPr>
              <a:t>به تحصیل در رشته</a:t>
            </a:r>
            <a:r>
              <a:rPr lang="en-US" sz="2000" b="1" dirty="0" smtClean="0">
                <a:cs typeface="B Zar" pitchFamily="2" charset="-78"/>
              </a:rPr>
              <a:t> </a:t>
            </a:r>
            <a:r>
              <a:rPr lang="fa-IR" sz="2000" b="1" dirty="0" smtClean="0">
                <a:cs typeface="B Zar" pitchFamily="2" charset="-78"/>
              </a:rPr>
              <a:t>برنامه ریزی شهری</a:t>
            </a:r>
            <a:r>
              <a:rPr lang="en-US" sz="2000" b="1" dirty="0" smtClean="0">
                <a:cs typeface="B Zar" pitchFamily="2" charset="-78"/>
              </a:rPr>
              <a:t> </a:t>
            </a:r>
            <a:r>
              <a:rPr lang="ar-SA" sz="2000" b="1" dirty="0" smtClean="0">
                <a:cs typeface="B Zar" pitchFamily="2" charset="-78"/>
              </a:rPr>
              <a:t>پرداخت و هم‌زمان در دفتر ویکتور گروئن مشغول به کار شد</a:t>
            </a:r>
            <a:r>
              <a:rPr lang="en-US" sz="2000" b="1" dirty="0" smtClean="0">
                <a:cs typeface="B Zar" pitchFamily="2" charset="-78"/>
              </a:rPr>
              <a:t>.</a:t>
            </a:r>
          </a:p>
          <a:p>
            <a:pPr algn="just" rtl="1"/>
            <a:r>
              <a:rPr lang="ar-SA" sz="2000" b="1" dirty="0" smtClean="0">
                <a:cs typeface="B Zar" pitchFamily="2" charset="-78"/>
              </a:rPr>
              <a:t>در کارهای اولیه گری می‌توان تأثیراتی از معماران سوئیس و فرانسه به خصوص</a:t>
            </a:r>
            <a:r>
              <a:rPr lang="en-US" sz="2000" b="1" dirty="0" smtClean="0">
                <a:cs typeface="B Zar" pitchFamily="2" charset="-78"/>
              </a:rPr>
              <a:t> </a:t>
            </a:r>
            <a:r>
              <a:rPr lang="fa-IR" sz="2000" b="1" dirty="0" smtClean="0">
                <a:cs typeface="B Zar" pitchFamily="2" charset="-78"/>
              </a:rPr>
              <a:t>لوکوربوزیه</a:t>
            </a:r>
            <a:r>
              <a:rPr lang="en-US" sz="2000" b="1" dirty="0" smtClean="0">
                <a:cs typeface="B Zar" pitchFamily="2" charset="-78"/>
              </a:rPr>
              <a:t> </a:t>
            </a:r>
            <a:r>
              <a:rPr lang="ar-SA" sz="2000" b="1" dirty="0" smtClean="0">
                <a:cs typeface="B Zar" pitchFamily="2" charset="-78"/>
              </a:rPr>
              <a:t>مشاهده کرد این تأثیرات را تا سال </a:t>
            </a:r>
            <a:r>
              <a:rPr lang="fa-IR" sz="2000" b="1" dirty="0" smtClean="0">
                <a:cs typeface="B Zar" pitchFamily="2" charset="-78"/>
              </a:rPr>
              <a:t>۱۹۷۲</a:t>
            </a:r>
            <a:r>
              <a:rPr lang="ar-SA" sz="2000" b="1" dirty="0" smtClean="0">
                <a:cs typeface="B Zar" pitchFamily="2" charset="-78"/>
              </a:rPr>
              <a:t> می‌توان در کارهای گری مانند استفاده از فرمهای هندسی ساده مشاهده کرد. به طور کلی در کارهای گری نوعی تندیس گرائی را می‌توان مشاهده کرد چه در توسعه خانه همسرش </a:t>
            </a:r>
            <a:r>
              <a:rPr lang="fa-IR" sz="2000" b="1" dirty="0" smtClean="0">
                <a:cs typeface="B Zar" pitchFamily="2" charset="-78"/>
              </a:rPr>
              <a:t>۱۹۸۷</a:t>
            </a:r>
            <a:r>
              <a:rPr lang="ar-SA" sz="2000" b="1" dirty="0" smtClean="0">
                <a:cs typeface="B Zar" pitchFamily="2" charset="-78"/>
              </a:rPr>
              <a:t> تا موفق‌ترین کارش در</a:t>
            </a:r>
            <a:r>
              <a:rPr lang="en-US" sz="2000" b="1" dirty="0" smtClean="0">
                <a:cs typeface="B Zar" pitchFamily="2" charset="-78"/>
              </a:rPr>
              <a:t> </a:t>
            </a:r>
            <a:r>
              <a:rPr lang="fa-IR" sz="2000" b="1" dirty="0" smtClean="0">
                <a:cs typeface="B Zar" pitchFamily="2" charset="-78"/>
              </a:rPr>
              <a:t>سبک فولدینگ</a:t>
            </a:r>
            <a:r>
              <a:rPr lang="en-US" sz="2000" b="1" dirty="0" smtClean="0">
                <a:cs typeface="B Zar" pitchFamily="2" charset="-78"/>
              </a:rPr>
              <a:t> </a:t>
            </a:r>
            <a:r>
              <a:rPr lang="ar-SA" sz="2000" b="1" dirty="0" smtClean="0">
                <a:cs typeface="B Zar" pitchFamily="2" charset="-78"/>
              </a:rPr>
              <a:t>که</a:t>
            </a:r>
            <a:r>
              <a:rPr lang="en-US" sz="2000" b="1" dirty="0" smtClean="0">
                <a:cs typeface="B Zar" pitchFamily="2" charset="-78"/>
              </a:rPr>
              <a:t> </a:t>
            </a:r>
            <a:r>
              <a:rPr lang="fa-IR" sz="2000" b="1" dirty="0" smtClean="0">
                <a:cs typeface="B Zar" pitchFamily="2" charset="-78"/>
              </a:rPr>
              <a:t>موزه هنرهای معاصر بیلبائو </a:t>
            </a:r>
            <a:r>
              <a:rPr lang="ar-SA" sz="2000" b="1" dirty="0" smtClean="0">
                <a:cs typeface="B Zar" pitchFamily="2" charset="-78"/>
              </a:rPr>
              <a:t>است</a:t>
            </a:r>
            <a:r>
              <a:rPr lang="en-US" sz="2000" b="1" dirty="0" smtClean="0">
                <a:cs typeface="B Zar" pitchFamily="2" charset="-78"/>
              </a:rPr>
              <a:t>.</a:t>
            </a:r>
          </a:p>
          <a:p>
            <a:pPr algn="just" rtl="1"/>
            <a:r>
              <a:rPr lang="ar-SA" sz="2000" b="1" dirty="0" smtClean="0">
                <a:cs typeface="B Zar" pitchFamily="2" charset="-78"/>
              </a:rPr>
              <a:t>او معتقد است</a:t>
            </a:r>
            <a:r>
              <a:rPr lang="en-US" sz="2000" b="1" dirty="0" smtClean="0">
                <a:cs typeface="B Zar" pitchFamily="2" charset="-78"/>
              </a:rPr>
              <a:t>:</a:t>
            </a:r>
          </a:p>
          <a:p>
            <a:pPr algn="just" rtl="1"/>
            <a:r>
              <a:rPr lang="ar-SA" sz="2000" b="1" dirty="0" smtClean="0">
                <a:cs typeface="B Zar" pitchFamily="2" charset="-78"/>
              </a:rPr>
              <a:t>من آثار هنرمندان را نگاه میکنم و هنر را به مثابه وسیله‌ای برای الهام خودم میپندارم و سعی میکنم تحت تأثیر هیچ فرهنگی نباشد در هر کارم روشهای جدید را جستجو میکنم. برای من قانون و قاعده محدود کننده وجود ندارد و اصولا مرزی بین درست و نادرست نمیدانم</a:t>
            </a:r>
            <a:r>
              <a:rPr lang="en-US" sz="2000" b="1" dirty="0" smtClean="0">
                <a:cs typeface="B Zar" pitchFamily="2" charset="-78"/>
              </a:rPr>
              <a:t>.</a:t>
            </a:r>
            <a:endParaRPr lang="en-US" sz="2000" b="1" dirty="0">
              <a:cs typeface="B Zar" pitchFamily="2" charset="-78"/>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229600" cy="2862322"/>
          </a:xfrm>
          <a:prstGeom prst="rect">
            <a:avLst/>
          </a:prstGeom>
        </p:spPr>
        <p:txBody>
          <a:bodyPr wrap="square">
            <a:spAutoFit/>
          </a:bodyPr>
          <a:lstStyle/>
          <a:p>
            <a:pPr algn="just" rtl="1"/>
            <a:r>
              <a:rPr lang="ar-SA" b="1" dirty="0" smtClean="0">
                <a:cs typeface="Arial" charset="0"/>
              </a:rPr>
              <a:t>گری از پیشگامان عرصه معماری فولدینگ می‌باشد</a:t>
            </a:r>
            <a:r>
              <a:rPr lang="fa-IR" b="1" dirty="0" smtClean="0">
                <a:cs typeface="Arial" charset="0"/>
              </a:rPr>
              <a:t>. </a:t>
            </a:r>
            <a:r>
              <a:rPr lang="ar-SA" b="1" dirty="0" smtClean="0">
                <a:cs typeface="Arial" charset="0"/>
              </a:rPr>
              <a:t>زبان معماری فولد، نظریات بحران و تداوم است. بحران یا فروپاشی در تبدیل سریع ازحالتی به حالت دیگر، مانند آب به یخ یا بخار، تجلی می‌کند. بحران یا به دو پاره شدن می‌‌انجامد یا به پیچیده شدن، در هم فرو رفتن و در هم تنیدن که مضمون معماری فولد است</a:t>
            </a:r>
            <a:r>
              <a:rPr lang="en-US" b="1" dirty="0" smtClean="0">
                <a:cs typeface="Arial" charset="0"/>
              </a:rPr>
              <a:t>.</a:t>
            </a:r>
          </a:p>
          <a:p>
            <a:pPr algn="just" rtl="1"/>
            <a:r>
              <a:rPr lang="ar-SA" b="1" dirty="0" smtClean="0">
                <a:cs typeface="Arial" charset="0"/>
              </a:rPr>
              <a:t>در این معماری که گویی در حال فرو ریختن و کج شدن است، ترتیب پلان، نما و مقطع با هم اشکال ابهام آمیزی همانند کریستالها میآفرینند</a:t>
            </a:r>
            <a:r>
              <a:rPr lang="en-US" b="1" dirty="0" smtClean="0">
                <a:cs typeface="Arial" charset="0"/>
              </a:rPr>
              <a:t>.</a:t>
            </a:r>
          </a:p>
          <a:p>
            <a:pPr algn="just" rtl="1"/>
            <a:r>
              <a:rPr lang="ar-SA" b="1" dirty="0" smtClean="0">
                <a:cs typeface="Arial" charset="0"/>
              </a:rPr>
              <a:t>این بازی را گری با در هم ریختن زبانهای مختلف معماری و ترکیب آنها آغاز کرده است</a:t>
            </a:r>
            <a:r>
              <a:rPr lang="fa-IR" b="1" dirty="0" smtClean="0">
                <a:cs typeface="Arial" charset="0"/>
              </a:rPr>
              <a:t>. </a:t>
            </a:r>
            <a:r>
              <a:rPr lang="ar-SA" b="1" dirty="0" smtClean="0">
                <a:cs typeface="Arial" charset="0"/>
              </a:rPr>
              <a:t>در بنای موزه ویترای او در وایمار آلمان، که در کارهای آیزنمن تأثیرگذاشت، اجزای معماری مکعبهای در هم تنیده و دفرمه و کج و کوژند. از همین رو بعضی معماری او را جانور گونه و کرم گونه نامیده‌اند. در کل می‌توان گفت معماری گری یک معماری شخصی و غیر تقلیدی است و بدون برنامه خاص و یک نوع عدم قطعیت در اکثریت پروژه‌های گری دیده می‌شود</a:t>
            </a:r>
            <a:r>
              <a:rPr lang="fa-IR" b="1" dirty="0" smtClean="0">
                <a:cs typeface="Arial" charset="0"/>
              </a:rPr>
              <a:t>.</a:t>
            </a:r>
            <a:endParaRPr lang="en-US" b="1" dirty="0">
              <a:cs typeface="Arial" charset="0"/>
            </a:endParaRPr>
          </a:p>
        </p:txBody>
      </p:sp>
      <p:pic>
        <p:nvPicPr>
          <p:cNvPr id="3" name="Picture 2" descr="cid_1139260594_DSCN0860.jpg"/>
          <p:cNvPicPr>
            <a:picLocks noChangeAspect="1"/>
          </p:cNvPicPr>
          <p:nvPr/>
        </p:nvPicPr>
        <p:blipFill>
          <a:blip r:embed="rId2" cstate="print"/>
          <a:srcRect/>
          <a:stretch>
            <a:fillRect/>
          </a:stretch>
        </p:blipFill>
        <p:spPr bwMode="auto">
          <a:xfrm>
            <a:off x="457200" y="3124200"/>
            <a:ext cx="5029200" cy="31399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6248400" y="5105400"/>
            <a:ext cx="1905000" cy="685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t>خانه فرانک گهری</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id_1139260689_DSCN0855.jpg"/>
          <p:cNvPicPr>
            <a:picLocks noChangeAspect="1"/>
          </p:cNvPicPr>
          <p:nvPr/>
        </p:nvPicPr>
        <p:blipFill>
          <a:blip r:embed="rId2" cstate="print"/>
          <a:srcRect/>
          <a:stretch>
            <a:fillRect/>
          </a:stretch>
        </p:blipFill>
        <p:spPr bwMode="auto">
          <a:xfrm>
            <a:off x="457200" y="304800"/>
            <a:ext cx="8111613" cy="502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ounded Rectangle 2"/>
          <p:cNvSpPr/>
          <p:nvPr/>
        </p:nvSpPr>
        <p:spPr>
          <a:xfrm>
            <a:off x="3352800" y="5715000"/>
            <a:ext cx="1905000" cy="685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t>خانه فرانک گهری</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G:\گهری\خانه رقص (مست )\Prague-Dancing-House-2.jpgخانه رقص گهری پراگ.jpg"/>
          <p:cNvPicPr>
            <a:picLocks noChangeAspect="1" noChangeArrowheads="1"/>
          </p:cNvPicPr>
          <p:nvPr/>
        </p:nvPicPr>
        <p:blipFill>
          <a:blip r:embed="rId2" cstate="print"/>
          <a:srcRect/>
          <a:stretch>
            <a:fillRect/>
          </a:stretch>
        </p:blipFill>
        <p:spPr bwMode="auto">
          <a:xfrm>
            <a:off x="228600" y="228601"/>
            <a:ext cx="44196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5955" name="Picture 3" descr="G:\گهری\خانه رقص (مست )\1d825777-3ce9-4cdc-a90a-1e18a4e1ad3b.jpgخانه رقص گهری.jpg"/>
          <p:cNvPicPr>
            <a:picLocks noChangeAspect="1" noChangeArrowheads="1"/>
          </p:cNvPicPr>
          <p:nvPr/>
        </p:nvPicPr>
        <p:blipFill>
          <a:blip r:embed="rId3" cstate="print"/>
          <a:srcRect/>
          <a:stretch>
            <a:fillRect/>
          </a:stretch>
        </p:blipFill>
        <p:spPr bwMode="auto">
          <a:xfrm>
            <a:off x="4724400" y="3395132"/>
            <a:ext cx="4191000" cy="32596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6019800" y="381000"/>
            <a:ext cx="2438400" cy="7620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cs typeface="B Zar" pitchFamily="2" charset="-78"/>
              </a:rPr>
              <a:t>خانه ی رقص</a:t>
            </a:r>
            <a:endParaRPr lang="en-US" sz="2400" dirty="0">
              <a:solidFill>
                <a:srgbClr val="FFC000"/>
              </a:solidFill>
              <a:cs typeface="B Zar" pitchFamily="2" charset="-78"/>
            </a:endParaRPr>
          </a:p>
        </p:txBody>
      </p:sp>
      <p:sp>
        <p:nvSpPr>
          <p:cNvPr id="5" name="Rounded Rectangle 4"/>
          <p:cNvSpPr/>
          <p:nvPr/>
        </p:nvSpPr>
        <p:spPr>
          <a:xfrm>
            <a:off x="533400" y="5791200"/>
            <a:ext cx="1905000" cy="685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t>خانه فرانک گهری</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G:\گهری\خانه رقص (مست )\edc78fea-0bb1-4e50-85b3-4814b77d2a89.JPGخانه رقص گهری.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G:\گهری\خانه رقص (مست )\Prague-Dancing-House-7.jpgخانه رقص گهری پراگ.jpg"/>
          <p:cNvPicPr>
            <a:picLocks noChangeAspect="1" noChangeArrowheads="1"/>
          </p:cNvPicPr>
          <p:nvPr/>
        </p:nvPicPr>
        <p:blipFill>
          <a:blip r:embed="rId2" cstate="print"/>
          <a:srcRect/>
          <a:stretch>
            <a:fillRect/>
          </a:stretch>
        </p:blipFill>
        <p:spPr bwMode="auto">
          <a:xfrm>
            <a:off x="457200" y="304800"/>
            <a:ext cx="4267200" cy="2800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6979" name="Picture 3" descr="G:\گهری\خانه رقص (مست )\3883843c-efb2-427a-85e4-27f931716117.jpgخانه رقص گهری.jpg"/>
          <p:cNvPicPr>
            <a:picLocks noChangeAspect="1" noChangeArrowheads="1"/>
          </p:cNvPicPr>
          <p:nvPr/>
        </p:nvPicPr>
        <p:blipFill>
          <a:blip r:embed="rId3" cstate="print"/>
          <a:srcRect/>
          <a:stretch>
            <a:fillRect/>
          </a:stretch>
        </p:blipFill>
        <p:spPr bwMode="auto">
          <a:xfrm>
            <a:off x="5105400" y="1524000"/>
            <a:ext cx="3657600" cy="487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Palais du Cinéma (1)"/>
          <p:cNvPicPr>
            <a:picLocks noChangeAspect="1" noChangeArrowheads="1"/>
          </p:cNvPicPr>
          <p:nvPr/>
        </p:nvPicPr>
        <p:blipFill>
          <a:blip r:embed="rId2" cstate="print"/>
          <a:srcRect/>
          <a:stretch>
            <a:fillRect/>
          </a:stretch>
        </p:blipFill>
        <p:spPr bwMode="auto">
          <a:xfrm>
            <a:off x="381000" y="304800"/>
            <a:ext cx="3711575" cy="457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10" descr="Palais du Cinéma (2)"/>
          <p:cNvPicPr>
            <a:picLocks noChangeAspect="1" noChangeArrowheads="1"/>
          </p:cNvPicPr>
          <p:nvPr/>
        </p:nvPicPr>
        <p:blipFill>
          <a:blip r:embed="rId3" cstate="print"/>
          <a:srcRect/>
          <a:stretch>
            <a:fillRect/>
          </a:stretch>
        </p:blipFill>
        <p:spPr bwMode="auto">
          <a:xfrm>
            <a:off x="4038600" y="2915590"/>
            <a:ext cx="4876800" cy="37677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le 4"/>
          <p:cNvSpPr/>
          <p:nvPr/>
        </p:nvSpPr>
        <p:spPr>
          <a:xfrm>
            <a:off x="4953000" y="533400"/>
            <a:ext cx="3352800" cy="685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fa-IR" b="1" dirty="0" smtClean="0">
                <a:solidFill>
                  <a:srgbClr val="FFC000"/>
                </a:solidFill>
                <a:cs typeface="Arial" charset="0"/>
              </a:rPr>
              <a:t>مرکز آمریکایی در شهر پاریس، فرانسه</a:t>
            </a:r>
            <a:endParaRPr lang="en-US" b="1" dirty="0">
              <a:solidFill>
                <a:srgbClr val="FFC000"/>
              </a:solidFill>
              <a:cs typeface="Arial" charset="0"/>
            </a:endParaRPr>
          </a:p>
        </p:txBody>
      </p:sp>
      <p:sp>
        <p:nvSpPr>
          <p:cNvPr id="6" name="Rounded Rectangle 5"/>
          <p:cNvSpPr/>
          <p:nvPr/>
        </p:nvSpPr>
        <p:spPr>
          <a:xfrm>
            <a:off x="914400" y="5638800"/>
            <a:ext cx="2057400" cy="609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rPr>
              <a:t>فرانک گهری</a:t>
            </a:r>
            <a:endParaRPr lang="en-US"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Palais du Cinéma (5)"/>
          <p:cNvPicPr>
            <a:picLocks noChangeAspect="1" noChangeArrowheads="1"/>
          </p:cNvPicPr>
          <p:nvPr/>
        </p:nvPicPr>
        <p:blipFill>
          <a:blip r:embed="rId2" cstate="print"/>
          <a:srcRect/>
          <a:stretch>
            <a:fillRect/>
          </a:stretch>
        </p:blipFill>
        <p:spPr bwMode="auto">
          <a:xfrm>
            <a:off x="533400" y="457200"/>
            <a:ext cx="3432175" cy="480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9" descr="Palais du Cinéma (6)"/>
          <p:cNvPicPr>
            <a:picLocks noChangeAspect="1" noChangeArrowheads="1"/>
          </p:cNvPicPr>
          <p:nvPr/>
        </p:nvPicPr>
        <p:blipFill>
          <a:blip r:embed="rId3" cstate="print"/>
          <a:srcRect/>
          <a:stretch>
            <a:fillRect/>
          </a:stretch>
        </p:blipFill>
        <p:spPr bwMode="auto">
          <a:xfrm>
            <a:off x="5029200" y="1524000"/>
            <a:ext cx="3535362" cy="487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914400" y="5638800"/>
            <a:ext cx="2057400" cy="609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rPr>
              <a:t>فرانک گهری</a:t>
            </a:r>
            <a:endParaRPr lang="en-US" dirty="0">
              <a:solidFill>
                <a:srgbClr val="FFC000"/>
              </a:solidFill>
            </a:endParaRPr>
          </a:p>
        </p:txBody>
      </p:sp>
      <p:sp>
        <p:nvSpPr>
          <p:cNvPr id="5" name="Rounded Rectangle 4"/>
          <p:cNvSpPr/>
          <p:nvPr/>
        </p:nvSpPr>
        <p:spPr>
          <a:xfrm>
            <a:off x="5410200" y="381000"/>
            <a:ext cx="3200400" cy="533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fa-IR" b="1" dirty="0" smtClean="0">
                <a:solidFill>
                  <a:srgbClr val="FFC000"/>
                </a:solidFill>
                <a:cs typeface="Arial" charset="0"/>
              </a:rPr>
              <a:t>مرکز آمریکایی در شهر پاریس، فرانسه</a:t>
            </a:r>
            <a:endParaRPr lang="en-US" b="1" dirty="0">
              <a:solidFill>
                <a:srgbClr val="FFC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outhfacade"/>
          <p:cNvPicPr>
            <a:picLocks noChangeAspect="1" noChangeArrowheads="1"/>
          </p:cNvPicPr>
          <p:nvPr/>
        </p:nvPicPr>
        <p:blipFill>
          <a:blip r:embed="rId2" cstate="print"/>
          <a:srcRect/>
          <a:stretch>
            <a:fillRect/>
          </a:stretch>
        </p:blipFill>
        <p:spPr bwMode="auto">
          <a:xfrm>
            <a:off x="304800" y="304800"/>
            <a:ext cx="4800600" cy="3725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7" descr="westdistant"/>
          <p:cNvPicPr>
            <a:picLocks noChangeAspect="1" noChangeArrowheads="1"/>
          </p:cNvPicPr>
          <p:nvPr/>
        </p:nvPicPr>
        <p:blipFill>
          <a:blip r:embed="rId3" cstate="print"/>
          <a:srcRect/>
          <a:stretch>
            <a:fillRect/>
          </a:stretch>
        </p:blipFill>
        <p:spPr bwMode="auto">
          <a:xfrm>
            <a:off x="5064125" y="2501900"/>
            <a:ext cx="3851275" cy="412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914400" y="5638800"/>
            <a:ext cx="2057400" cy="609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rPr>
              <a:t>فرانک گهری</a:t>
            </a:r>
            <a:endParaRPr lang="en-US" dirty="0">
              <a:solidFill>
                <a:srgbClr val="FFC000"/>
              </a:solidFill>
            </a:endParaRPr>
          </a:p>
        </p:txBody>
      </p:sp>
      <p:sp>
        <p:nvSpPr>
          <p:cNvPr id="5" name="Rounded Rectangle 4"/>
          <p:cNvSpPr/>
          <p:nvPr/>
        </p:nvSpPr>
        <p:spPr>
          <a:xfrm>
            <a:off x="6553200" y="381000"/>
            <a:ext cx="2057400" cy="685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spcBef>
                <a:spcPct val="50000"/>
              </a:spcBef>
            </a:pPr>
            <a:r>
              <a:rPr lang="fa-IR" b="1" dirty="0" smtClean="0">
                <a:solidFill>
                  <a:srgbClr val="FFC000"/>
                </a:solidFill>
                <a:cs typeface="Arial" charset="0"/>
              </a:rPr>
              <a:t>موزه وتئاتر هوا فضا</a:t>
            </a:r>
            <a:endParaRPr lang="en-US" b="1" dirty="0">
              <a:solidFill>
                <a:srgbClr val="FFC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648200" y="228600"/>
            <a:ext cx="4038600" cy="6400800"/>
          </a:xfrm>
        </p:spPr>
        <p:txBody>
          <a:bodyPr>
            <a:normAutofit fontScale="92500" lnSpcReduction="10000"/>
          </a:bodyPr>
          <a:lstStyle/>
          <a:p>
            <a:pPr algn="just" rtl="1">
              <a:buNone/>
            </a:pPr>
            <a:r>
              <a:rPr lang="ar-SA" sz="2200" b="1" dirty="0" smtClean="0">
                <a:cs typeface="B Zar" pitchFamily="2" charset="-78"/>
              </a:rPr>
              <a:t>"تحليل ساختارهاى ژرف پديده هاى فرهنگى به آدمى مدد مى رساند تا ساخت</a:t>
            </a:r>
            <a:r>
              <a:rPr lang="en-US" sz="2200" b="1" dirty="0" smtClean="0">
                <a:cs typeface="B Zar" pitchFamily="2" charset="-78"/>
              </a:rPr>
              <a:t> </a:t>
            </a:r>
            <a:r>
              <a:rPr lang="ar-SA" sz="2200" b="1" dirty="0" smtClean="0">
                <a:cs typeface="B Zar" pitchFamily="2" charset="-78"/>
              </a:rPr>
              <a:t>و كار آن را بشناسد و از اين رهگذر به رموز تحولات اجتماعى و فرهنگى</a:t>
            </a:r>
            <a:r>
              <a:rPr lang="en-US" sz="2200" b="1" dirty="0" smtClean="0">
                <a:cs typeface="B Zar" pitchFamily="2" charset="-78"/>
              </a:rPr>
              <a:t> </a:t>
            </a:r>
            <a:r>
              <a:rPr lang="ar-SA" sz="2200" b="1" dirty="0" smtClean="0">
                <a:cs typeface="B Zar" pitchFamily="2" charset="-78"/>
              </a:rPr>
              <a:t>واقف گردد. به نظر او، ساختارهای فرهنگى از انگاره هاى زبانى ييروى</a:t>
            </a:r>
            <a:r>
              <a:rPr lang="en-US" sz="2200" b="1" dirty="0" smtClean="0">
                <a:cs typeface="B Zar" pitchFamily="2" charset="-78"/>
              </a:rPr>
              <a:t> </a:t>
            </a:r>
            <a:r>
              <a:rPr lang="ar-SA" sz="2200" b="1" dirty="0" smtClean="0">
                <a:cs typeface="B Zar" pitchFamily="2" charset="-78"/>
              </a:rPr>
              <a:t>مى كنند".</a:t>
            </a:r>
            <a:endParaRPr lang="en-US" sz="2200" b="1" dirty="0" smtClean="0">
              <a:cs typeface="B Zar" pitchFamily="2" charset="-78"/>
            </a:endParaRPr>
          </a:p>
          <a:p>
            <a:pPr algn="just" rtl="1"/>
            <a:r>
              <a:rPr lang="en-US" sz="2200" dirty="0" smtClean="0">
                <a:cs typeface="B Zar" pitchFamily="2" charset="-78"/>
              </a:rPr>
              <a:t> </a:t>
            </a:r>
            <a:r>
              <a:rPr lang="ar-SA" sz="2200" b="1" dirty="0" smtClean="0">
                <a:cs typeface="B Zar" pitchFamily="2" charset="-78"/>
              </a:rPr>
              <a:t>استراوس </a:t>
            </a:r>
            <a:r>
              <a:rPr lang="ar-SA" sz="2200" b="1" dirty="0" smtClean="0">
                <a:solidFill>
                  <a:srgbClr val="C00000"/>
                </a:solidFill>
                <a:cs typeface="B Zar" pitchFamily="2" charset="-78"/>
              </a:rPr>
              <a:t>ماهيت بشر</a:t>
            </a:r>
            <a:r>
              <a:rPr lang="ar-SA" sz="2200" b="1" dirty="0" smtClean="0">
                <a:cs typeface="B Zar" pitchFamily="2" charset="-78"/>
              </a:rPr>
              <a:t>، </a:t>
            </a:r>
            <a:r>
              <a:rPr lang="ar-SA" sz="2200" b="1" dirty="0" smtClean="0">
                <a:solidFill>
                  <a:srgbClr val="C00000"/>
                </a:solidFill>
                <a:cs typeface="B Zar" pitchFamily="2" charset="-78"/>
              </a:rPr>
              <a:t>رسالت بشر </a:t>
            </a:r>
            <a:r>
              <a:rPr lang="ar-SA" sz="2200" b="1" dirty="0" smtClean="0">
                <a:cs typeface="B Zar" pitchFamily="2" charset="-78"/>
              </a:rPr>
              <a:t>و </a:t>
            </a:r>
            <a:r>
              <a:rPr lang="ar-SA" sz="2200" b="1" dirty="0" smtClean="0">
                <a:solidFill>
                  <a:srgbClr val="C00000"/>
                </a:solidFill>
                <a:cs typeface="B Zar" pitchFamily="2" charset="-78"/>
              </a:rPr>
              <a:t>آزادی بشر </a:t>
            </a:r>
            <a:r>
              <a:rPr lang="ar-SA" sz="2200" b="1" dirty="0" smtClean="0">
                <a:cs typeface="B Zar" pitchFamily="2" charset="-78"/>
              </a:rPr>
              <a:t>را كه سارتر مطرح كرد، به زير سؤال برد. از نظر استراوس، سارتر موجودی است پاريسى با بینش </a:t>
            </a:r>
            <a:r>
              <a:rPr lang="fa-IR" sz="2200" b="1" dirty="0" smtClean="0">
                <a:cs typeface="B Zar" pitchFamily="2" charset="-78"/>
              </a:rPr>
              <a:t>پ</a:t>
            </a:r>
            <a:r>
              <a:rPr lang="ar-SA" sz="2200" b="1" dirty="0" smtClean="0">
                <a:cs typeface="B Zar" pitchFamily="2" charset="-78"/>
              </a:rPr>
              <a:t>اريسى. استر اوس مى گويد:"ژان پل سارتر ذهنيت و شعور تكوين يافته د</a:t>
            </a:r>
            <a:r>
              <a:rPr lang="fa-IR" sz="2200" b="1" dirty="0" smtClean="0">
                <a:cs typeface="B Zar" pitchFamily="2" charset="-78"/>
              </a:rPr>
              <a:t>ر</a:t>
            </a:r>
            <a:r>
              <a:rPr lang="en-US" sz="2200" b="1" dirty="0" smtClean="0">
                <a:cs typeface="B Zar" pitchFamily="2" charset="-78"/>
              </a:rPr>
              <a:t> </a:t>
            </a:r>
            <a:r>
              <a:rPr lang="fa-IR" sz="2200" b="1" dirty="0" smtClean="0">
                <a:cs typeface="B Zar" pitchFamily="2" charset="-78"/>
              </a:rPr>
              <a:t>م</a:t>
            </a:r>
            <a:r>
              <a:rPr lang="ar-SA" sz="2200" b="1" dirty="0" smtClean="0">
                <a:cs typeface="B Zar" pitchFamily="2" charset="-78"/>
              </a:rPr>
              <a:t>حيط های دانشگاهى پاریس را به كل بشريت در همة نقاط عالم و درسراسر</a:t>
            </a:r>
            <a:r>
              <a:rPr lang="en-US" sz="2200" b="1" dirty="0" smtClean="0">
                <a:cs typeface="B Zar" pitchFamily="2" charset="-78"/>
              </a:rPr>
              <a:t> </a:t>
            </a:r>
            <a:r>
              <a:rPr lang="ar-SA" sz="2200" b="1" dirty="0" smtClean="0">
                <a:cs typeface="B Zar" pitchFamily="2" charset="-78"/>
              </a:rPr>
              <a:t>تاريخ تعميم داده و تعينات تاريخى راناديده گرفته است. اگر به عقيده ی دكارت همه چیز آگاهانه شکل مى گيرد، به نظر</a:t>
            </a:r>
            <a:r>
              <a:rPr lang="en-US" sz="2200" b="1" dirty="0" smtClean="0">
                <a:cs typeface="B Zar" pitchFamily="2" charset="-78"/>
              </a:rPr>
              <a:t> </a:t>
            </a:r>
            <a:r>
              <a:rPr lang="ar-SA" sz="2200" b="1" dirty="0" smtClean="0">
                <a:cs typeface="B Zar" pitchFamily="2" charset="-78"/>
              </a:rPr>
              <a:t>استر اوس، ساختارهای فرهنگ، اساطير و اجتماع آگاهانه نيست، همه آنها در ساحت ناخودآگاه شكل مى گیرد  و مؤلفى ندارد.</a:t>
            </a:r>
          </a:p>
          <a:p>
            <a:endParaRPr lang="en-US" dirty="0"/>
          </a:p>
        </p:txBody>
      </p:sp>
      <p:pic>
        <p:nvPicPr>
          <p:cNvPr id="7" name="Picture 2" descr="E:\سیر اندیشه های معماری\memear moaser\imperial-war-museum.jpg"/>
          <p:cNvPicPr>
            <a:picLocks noGrp="1" noChangeAspect="1" noChangeArrowheads="1"/>
          </p:cNvPicPr>
          <p:nvPr>
            <p:ph sz="half" idx="1"/>
          </p:nvPr>
        </p:nvPicPr>
        <p:blipFill>
          <a:blip r:embed="rId2" cstate="print"/>
          <a:srcRect/>
          <a:stretch>
            <a:fillRect/>
          </a:stretch>
        </p:blipFill>
        <p:spPr bwMode="auto">
          <a:xfrm>
            <a:off x="304800" y="457200"/>
            <a:ext cx="4162137" cy="2861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p:nvPr/>
        </p:nvPicPr>
        <p:blipFill>
          <a:blip r:embed="rId3" cstate="print"/>
          <a:srcRect/>
          <a:stretch>
            <a:fillRect/>
          </a:stretch>
        </p:blipFill>
        <p:spPr bwMode="auto">
          <a:xfrm>
            <a:off x="304800" y="3733800"/>
            <a:ext cx="3962400" cy="24384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Spiller House gehry (1)"/>
          <p:cNvPicPr>
            <a:picLocks noChangeAspect="1" noChangeArrowheads="1"/>
          </p:cNvPicPr>
          <p:nvPr/>
        </p:nvPicPr>
        <p:blipFill>
          <a:blip r:embed="rId2" cstate="print"/>
          <a:srcRect/>
          <a:stretch>
            <a:fillRect/>
          </a:stretch>
        </p:blipFill>
        <p:spPr bwMode="auto">
          <a:xfrm>
            <a:off x="533400" y="381000"/>
            <a:ext cx="3116263"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4" descr="Spiller House gehry"/>
          <p:cNvPicPr>
            <a:picLocks noChangeAspect="1" noChangeArrowheads="1"/>
          </p:cNvPicPr>
          <p:nvPr/>
        </p:nvPicPr>
        <p:blipFill>
          <a:blip r:embed="rId3" cstate="print"/>
          <a:srcRect/>
          <a:stretch>
            <a:fillRect/>
          </a:stretch>
        </p:blipFill>
        <p:spPr bwMode="auto">
          <a:xfrm>
            <a:off x="3810000" y="3124200"/>
            <a:ext cx="5029200" cy="2963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6858000" y="381000"/>
            <a:ext cx="1752600" cy="533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rtl="1">
              <a:spcBef>
                <a:spcPct val="50000"/>
              </a:spcBef>
            </a:pPr>
            <a:r>
              <a:rPr lang="fa-IR" sz="2000" b="1" dirty="0" smtClean="0">
                <a:solidFill>
                  <a:srgbClr val="FFC000"/>
                </a:solidFill>
                <a:cs typeface="Arial" charset="0"/>
              </a:rPr>
              <a:t>خانه اسپیلار</a:t>
            </a:r>
            <a:endParaRPr lang="en-US" sz="2000" b="1" dirty="0">
              <a:solidFill>
                <a:srgbClr val="FFC000"/>
              </a:solidFill>
              <a:cs typeface="Arial" charset="0"/>
            </a:endParaRPr>
          </a:p>
        </p:txBody>
      </p:sp>
      <p:sp>
        <p:nvSpPr>
          <p:cNvPr id="5" name="Rounded Rectangle 4"/>
          <p:cNvSpPr/>
          <p:nvPr/>
        </p:nvSpPr>
        <p:spPr>
          <a:xfrm>
            <a:off x="914400" y="5638800"/>
            <a:ext cx="2057400" cy="609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rPr>
              <a:t>فرانک گهری</a:t>
            </a:r>
            <a:endParaRPr lang="en-US"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piller House gehry (2)"/>
          <p:cNvPicPr>
            <a:picLocks noChangeAspect="1" noChangeArrowheads="1"/>
          </p:cNvPicPr>
          <p:nvPr/>
        </p:nvPicPr>
        <p:blipFill>
          <a:blip r:embed="rId2" cstate="print"/>
          <a:srcRect/>
          <a:stretch>
            <a:fillRect/>
          </a:stretch>
        </p:blipFill>
        <p:spPr bwMode="auto">
          <a:xfrm>
            <a:off x="158571" y="228600"/>
            <a:ext cx="8813221" cy="66294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Vontz Center for Molecular Studies, University of Cincinnati (2)"/>
          <p:cNvPicPr>
            <a:picLocks noChangeAspect="1" noChangeArrowheads="1"/>
          </p:cNvPicPr>
          <p:nvPr/>
        </p:nvPicPr>
        <p:blipFill>
          <a:blip r:embed="rId2" cstate="print"/>
          <a:srcRect/>
          <a:stretch>
            <a:fillRect/>
          </a:stretch>
        </p:blipFill>
        <p:spPr bwMode="auto">
          <a:xfrm>
            <a:off x="4343400" y="3602058"/>
            <a:ext cx="4508500" cy="2949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7" descr="Vontz Center for Molecular Studies, University of Cincinnati (4)"/>
          <p:cNvPicPr>
            <a:picLocks noChangeAspect="1" noChangeArrowheads="1"/>
          </p:cNvPicPr>
          <p:nvPr/>
        </p:nvPicPr>
        <p:blipFill>
          <a:blip r:embed="rId3" cstate="print"/>
          <a:srcRect/>
          <a:stretch>
            <a:fillRect/>
          </a:stretch>
        </p:blipFill>
        <p:spPr bwMode="auto">
          <a:xfrm>
            <a:off x="381000" y="304800"/>
            <a:ext cx="4038600"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685800" y="5638800"/>
            <a:ext cx="2057400" cy="609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dirty="0" smtClean="0">
                <a:solidFill>
                  <a:srgbClr val="FFC000"/>
                </a:solidFill>
              </a:rPr>
              <a:t>فرانک گهری</a:t>
            </a:r>
            <a:endParaRPr lang="en-US" dirty="0">
              <a:solidFill>
                <a:srgbClr val="FFC000"/>
              </a:solidFill>
            </a:endParaRPr>
          </a:p>
        </p:txBody>
      </p:sp>
      <p:sp>
        <p:nvSpPr>
          <p:cNvPr id="5" name="Rounded Rectangle 4"/>
          <p:cNvSpPr/>
          <p:nvPr/>
        </p:nvSpPr>
        <p:spPr>
          <a:xfrm>
            <a:off x="4800600" y="304800"/>
            <a:ext cx="4038600" cy="6858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rtl="1">
              <a:spcBef>
                <a:spcPct val="50000"/>
              </a:spcBef>
            </a:pPr>
            <a:r>
              <a:rPr lang="fa-IR" sz="2000" b="1" dirty="0" smtClean="0">
                <a:solidFill>
                  <a:srgbClr val="FFC000"/>
                </a:solidFill>
                <a:cs typeface="Arial" charset="0"/>
              </a:rPr>
              <a:t>مرکز آزمایشگاه های مولکولی، دانشگاه سینسیناتی</a:t>
            </a:r>
            <a:endParaRPr lang="en-US" sz="2000" b="1" dirty="0">
              <a:solidFill>
                <a:srgbClr val="FFC00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14-01"/>
          <p:cNvPicPr>
            <a:picLocks noChangeAspect="1" noChangeArrowheads="1"/>
          </p:cNvPicPr>
          <p:nvPr/>
        </p:nvPicPr>
        <p:blipFill>
          <a:blip r:embed="rId2" cstate="print"/>
          <a:srcRect/>
          <a:stretch>
            <a:fillRect/>
          </a:stretch>
        </p:blipFill>
        <p:spPr bwMode="auto">
          <a:xfrm>
            <a:off x="123939" y="62162"/>
            <a:ext cx="9020061" cy="656723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5" name="Rectangle 4"/>
          <p:cNvSpPr/>
          <p:nvPr/>
        </p:nvSpPr>
        <p:spPr>
          <a:xfrm>
            <a:off x="7696200" y="228600"/>
            <a:ext cx="1154482" cy="369332"/>
          </a:xfrm>
          <a:prstGeom prst="rect">
            <a:avLst/>
          </a:prstGeom>
        </p:spPr>
        <p:txBody>
          <a:bodyPr wrap="none">
            <a:spAutoFit/>
          </a:bodyPr>
          <a:lstStyle/>
          <a:p>
            <a:pPr algn="r" rtl="1"/>
            <a:r>
              <a:rPr lang="fa-IR" b="1" dirty="0" smtClean="0">
                <a:solidFill>
                  <a:srgbClr val="FFC000"/>
                </a:solidFill>
                <a:cs typeface="Arial" charset="0"/>
              </a:rPr>
              <a:t>برنارد چومی</a:t>
            </a:r>
            <a:endParaRPr lang="fa-IR" b="1" dirty="0">
              <a:solidFill>
                <a:srgbClr val="FFC000"/>
              </a:solidFill>
              <a:cs typeface="Arial" charset="0"/>
            </a:endParaRPr>
          </a:p>
        </p:txBody>
      </p:sp>
      <p:sp>
        <p:nvSpPr>
          <p:cNvPr id="6" name="Rectangle 5"/>
          <p:cNvSpPr/>
          <p:nvPr/>
        </p:nvSpPr>
        <p:spPr>
          <a:xfrm>
            <a:off x="7078499" y="685800"/>
            <a:ext cx="2065501" cy="369332"/>
          </a:xfrm>
          <a:prstGeom prst="rect">
            <a:avLst/>
          </a:prstGeom>
        </p:spPr>
        <p:txBody>
          <a:bodyPr wrap="none">
            <a:spAutoFit/>
          </a:bodyPr>
          <a:lstStyle/>
          <a:p>
            <a:pPr algn="r" rtl="1"/>
            <a:r>
              <a:rPr lang="en-US" b="1" dirty="0" smtClean="0">
                <a:solidFill>
                  <a:srgbClr val="FFC000"/>
                </a:solidFill>
                <a:cs typeface="Arial" charset="0"/>
              </a:rPr>
              <a:t>Bernard </a:t>
            </a:r>
            <a:r>
              <a:rPr lang="en-US" b="1" dirty="0" err="1" smtClean="0">
                <a:solidFill>
                  <a:srgbClr val="FFC000"/>
                </a:solidFill>
                <a:cs typeface="Arial" charset="0"/>
              </a:rPr>
              <a:t>Tschumi</a:t>
            </a:r>
            <a:endParaRPr lang="fa-IR" b="1" dirty="0">
              <a:solidFill>
                <a:srgbClr val="FFC000"/>
              </a:solidFill>
              <a:cs typeface="Arial" charset="0"/>
            </a:endParaRPr>
          </a:p>
        </p:txBody>
      </p:sp>
      <p:sp>
        <p:nvSpPr>
          <p:cNvPr id="7" name="Rectangle 6"/>
          <p:cNvSpPr/>
          <p:nvPr/>
        </p:nvSpPr>
        <p:spPr>
          <a:xfrm>
            <a:off x="8001000" y="1143000"/>
            <a:ext cx="697627" cy="369332"/>
          </a:xfrm>
          <a:prstGeom prst="rect">
            <a:avLst/>
          </a:prstGeom>
        </p:spPr>
        <p:txBody>
          <a:bodyPr wrap="none">
            <a:spAutoFit/>
          </a:bodyPr>
          <a:lstStyle/>
          <a:p>
            <a:r>
              <a:rPr lang="en-US" b="1" dirty="0" smtClean="0">
                <a:solidFill>
                  <a:srgbClr val="FFC000"/>
                </a:solidFill>
                <a:cs typeface="Arial" charset="0"/>
              </a:rPr>
              <a:t>1944</a:t>
            </a:r>
            <a:endParaRPr lang="en-US"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8305800" cy="2862322"/>
          </a:xfrm>
          <a:prstGeom prst="rect">
            <a:avLst/>
          </a:prstGeom>
        </p:spPr>
        <p:txBody>
          <a:bodyPr wrap="square">
            <a:spAutoFit/>
          </a:bodyPr>
          <a:lstStyle/>
          <a:p>
            <a:pPr lvl="0" algn="just" rtl="1"/>
            <a:r>
              <a:rPr lang="ar-SA" dirty="0" smtClean="0">
                <a:latin typeface="Tahoma" pitchFamily="34" charset="0"/>
                <a:ea typeface="Calibri" pitchFamily="34" charset="0"/>
                <a:cs typeface="B Zar" pitchFamily="2" charset="-78"/>
              </a:rPr>
              <a:t>برنارد چومی متولد 25 ژانویه 1944 معمار،نویسنده و معلم سوئیسی است. وی معمولا با دیکانستراکتیویست ها همکاری میکند</a:t>
            </a:r>
            <a:r>
              <a:rPr lang="en-US" dirty="0" smtClean="0">
                <a:latin typeface="Tahoma" pitchFamily="34" charset="0"/>
                <a:ea typeface="Calibri" pitchFamily="34" charset="0"/>
                <a:cs typeface="B Zar" pitchFamily="2" charset="-78"/>
              </a:rPr>
              <a:t>  </a:t>
            </a:r>
            <a:r>
              <a:rPr lang="ar-SA" dirty="0" smtClean="0">
                <a:latin typeface="Tahoma" pitchFamily="34" charset="0"/>
                <a:ea typeface="Calibri" pitchFamily="34" charset="0"/>
                <a:cs typeface="B Zar" pitchFamily="2" charset="-78"/>
              </a:rPr>
              <a:t>او در پاریس و نیویورک زندگی و کار کرده است. برنارد چومی مدرک معماری خود را در سال 1969</a:t>
            </a:r>
            <a:r>
              <a:rPr lang="en-US" dirty="0" smtClean="0">
                <a:latin typeface="Tahoma" pitchFamily="34" charset="0"/>
                <a:ea typeface="Calibri" pitchFamily="34" charset="0"/>
                <a:cs typeface="B Zar" pitchFamily="2" charset="-78"/>
              </a:rPr>
              <a:t> </a:t>
            </a:r>
            <a:r>
              <a:rPr lang="fa-IR" dirty="0" smtClean="0">
                <a:latin typeface="Tahoma" pitchFamily="34" charset="0"/>
                <a:ea typeface="Calibri" pitchFamily="34" charset="0"/>
                <a:cs typeface="B Zar" pitchFamily="2" charset="-78"/>
              </a:rPr>
              <a:t>از زوریخ دریافت نموده است . او به تدریس معماری در دانشگاههای لندن ، انگلستان ، نیویورک پرداخته است</a:t>
            </a:r>
            <a:r>
              <a:rPr lang="en-US" dirty="0" smtClean="0">
                <a:latin typeface="Tahoma" pitchFamily="34" charset="0"/>
                <a:ea typeface="Calibri" pitchFamily="34" charset="0"/>
                <a:cs typeface="B Zar" pitchFamily="2" charset="-78"/>
              </a:rPr>
              <a:t> . </a:t>
            </a:r>
            <a:endParaRPr lang="en-US" dirty="0" smtClean="0">
              <a:cs typeface="B Zar" pitchFamily="2" charset="-78"/>
            </a:endParaRPr>
          </a:p>
          <a:p>
            <a:pPr lvl="0" algn="just" rtl="1" eaLnBrk="0" hangingPunct="0"/>
            <a:r>
              <a:rPr lang="en-US" dirty="0" smtClean="0">
                <a:latin typeface="Tahoma" pitchFamily="34" charset="0"/>
                <a:ea typeface="Calibri" pitchFamily="34" charset="0"/>
                <a:cs typeface="B Zar" pitchFamily="2" charset="-78"/>
              </a:rPr>
              <a:t> </a:t>
            </a:r>
            <a:r>
              <a:rPr lang="ar-SA" dirty="0" smtClean="0">
                <a:latin typeface="Calibri" pitchFamily="34" charset="0"/>
                <a:ea typeface="Calibri" pitchFamily="34" charset="0"/>
                <a:cs typeface="B Zar" pitchFamily="2" charset="-78"/>
              </a:rPr>
              <a:t>در طول زندگی حرفه ای او به عنوان معمار ، نظریه پرداز ، و یک آکادمیک ، برنارد چومی نقش معماری را در تجربه آزادی های فردی و سیاسی دگرگون ساخته است.از سال 1970، چومی پیرامون اینکه هیچ رابطه ثابتی بین فرم معماری و عملکرد هایی که درون آن اتفاق می افتد وجود ندارد بحث کرده است</a:t>
            </a:r>
            <a:r>
              <a:rPr lang="en-US" dirty="0" smtClean="0">
                <a:latin typeface="Calibri" pitchFamily="34" charset="0"/>
                <a:ea typeface="Calibri" pitchFamily="34" charset="0"/>
                <a:cs typeface="B Zar" pitchFamily="2" charset="-78"/>
              </a:rPr>
              <a:t>.</a:t>
            </a:r>
            <a:br>
              <a:rPr lang="en-US" dirty="0" smtClean="0">
                <a:latin typeface="Calibri" pitchFamily="34" charset="0"/>
                <a:ea typeface="Calibri" pitchFamily="34" charset="0"/>
                <a:cs typeface="B Zar" pitchFamily="2" charset="-78"/>
              </a:rPr>
            </a:br>
            <a:r>
              <a:rPr lang="ar-SA" dirty="0" smtClean="0">
                <a:latin typeface="Calibri" pitchFamily="34" charset="0"/>
                <a:ea typeface="Calibri" pitchFamily="34" charset="0"/>
                <a:cs typeface="B Zar" pitchFamily="2" charset="-78"/>
              </a:rPr>
              <a:t>الزامات اخلاقی و سیاسی که باعث شده در کارهای خود روی ایجاد یک معماری فعال که درگیر نوعی توازن غیر سلسله مراتبی است از طریق دستگاه های برنامه ریزی فضایی تأکید کند. در تئوری چومی، نقش معماری بیان یک ساختار موجود اجتماعی نیست ، بلکه به عنوان یک ابزار برای سوال کردن درباره ساختار موجود و در نتیجه اصلاح آن است</a:t>
            </a:r>
            <a:r>
              <a:rPr lang="en-US" dirty="0" smtClean="0">
                <a:latin typeface="Calibri" pitchFamily="34" charset="0"/>
                <a:ea typeface="Calibri" pitchFamily="34" charset="0"/>
                <a:cs typeface="B Zar" pitchFamily="2" charset="-78"/>
              </a:rPr>
              <a:t>.</a:t>
            </a:r>
            <a:br>
              <a:rPr lang="en-US" dirty="0" smtClean="0">
                <a:latin typeface="Calibri" pitchFamily="34" charset="0"/>
                <a:ea typeface="Calibri" pitchFamily="34" charset="0"/>
                <a:cs typeface="B Zar" pitchFamily="2" charset="-78"/>
              </a:rPr>
            </a:br>
            <a:endParaRPr lang="en-US" dirty="0"/>
          </a:p>
        </p:txBody>
      </p:sp>
      <p:pic>
        <p:nvPicPr>
          <p:cNvPr id="1027" name="Picture 3" descr="E:\معماران\برنارد چومی\پارک دلا ویلت\926e8036-4ab3-43b7-bc88-d2a6af1737dc.jpgپارک دلا ویلت برنارد چومی.jpg"/>
          <p:cNvPicPr>
            <a:picLocks noChangeAspect="1" noChangeArrowheads="1"/>
          </p:cNvPicPr>
          <p:nvPr/>
        </p:nvPicPr>
        <p:blipFill>
          <a:blip r:embed="rId2" cstate="print"/>
          <a:srcRect/>
          <a:stretch>
            <a:fillRect/>
          </a:stretch>
        </p:blipFill>
        <p:spPr bwMode="auto">
          <a:xfrm>
            <a:off x="4191000" y="2933700"/>
            <a:ext cx="4622800" cy="34671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81000"/>
            <a:ext cx="8763000" cy="3170099"/>
          </a:xfrm>
          <a:prstGeom prst="rect">
            <a:avLst/>
          </a:prstGeom>
        </p:spPr>
        <p:txBody>
          <a:bodyPr wrap="square">
            <a:spAutoFit/>
          </a:bodyPr>
          <a:lstStyle/>
          <a:p>
            <a:pPr algn="r"/>
            <a:r>
              <a:rPr lang="ar-SA" sz="2000" dirty="0" smtClean="0">
                <a:latin typeface="Calibri" pitchFamily="34" charset="0"/>
                <a:ea typeface="Calibri" pitchFamily="34" charset="0"/>
                <a:cs typeface="B Zar" pitchFamily="2" charset="-78"/>
              </a:rPr>
              <a:t>در می 1968 قیام و فعالیت های بین المللی باعث شد وی به طراحی استودیو ها بپردازد و همچنین مشغول تدریس و برگزاری سمینارها در انجمن معماری لندن در اوایل 1970</a:t>
            </a:r>
            <a:r>
              <a:rPr lang="en-US" sz="2000" dirty="0" smtClean="0">
                <a:latin typeface="Calibri" pitchFamily="34" charset="0"/>
                <a:ea typeface="Calibri" pitchFamily="34" charset="0"/>
                <a:cs typeface="B Zar" pitchFamily="2" charset="-78"/>
              </a:rPr>
              <a:t>s </a:t>
            </a:r>
            <a:r>
              <a:rPr lang="ar-SA" sz="2000" dirty="0" smtClean="0">
                <a:latin typeface="Calibri" pitchFamily="34" charset="0"/>
                <a:ea typeface="Calibri" pitchFamily="34" charset="0"/>
                <a:cs typeface="B Zar" pitchFamily="2" charset="-78"/>
              </a:rPr>
              <a:t>شد. در آن چهار چوب آموزشی او فیلم و نظریه ادبی را با معماری ترکیب کرد، و کار متفکرانی مانند رولان بارت و میشل فوکو را به منظور دوباره امتحان کردن مسئولیت معماری در تقویت روایت بلامنازع فرهنگی گسترش داد</a:t>
            </a:r>
            <a:r>
              <a:rPr lang="en-US" sz="2000" dirty="0" smtClean="0">
                <a:latin typeface="Calibri" pitchFamily="34" charset="0"/>
                <a:ea typeface="Calibri" pitchFamily="34" charset="0"/>
                <a:cs typeface="B Zar" pitchFamily="2" charset="-78"/>
              </a:rPr>
              <a:t>.</a:t>
            </a:r>
            <a:br>
              <a:rPr lang="en-US" sz="2000" dirty="0" smtClean="0">
                <a:latin typeface="Calibri" pitchFamily="34" charset="0"/>
                <a:ea typeface="Calibri" pitchFamily="34" charset="0"/>
                <a:cs typeface="B Zar" pitchFamily="2" charset="-78"/>
              </a:rPr>
            </a:br>
            <a:r>
              <a:rPr lang="ar-SA" sz="2000" dirty="0" smtClean="0">
                <a:latin typeface="Calibri" pitchFamily="34" charset="0"/>
                <a:ea typeface="Calibri" pitchFamily="34" charset="0"/>
                <a:cs typeface="B Zar" pitchFamily="2" charset="-78"/>
              </a:rPr>
              <a:t>نظریه ها و رسم نمودار ساختاری که توسط فیلمبردار روسی سرگئی آیزنشتاین برای تولید فیلم های خود انجام میداد تاثیر بسزایی بر چومی گذاشت. وی روش دیاگرامی آیزنشتاین را به وضعیت بینابینی بین عناصر یک سیستم وفق داد که این سیستم شامل: فضا ، حادثه ، و حرکت (یا فعالیت</a:t>
            </a:r>
            <a:r>
              <a:rPr lang="en-US" sz="2000" dirty="0" smtClean="0">
                <a:latin typeface="Calibri" pitchFamily="34" charset="0"/>
                <a:ea typeface="Calibri" pitchFamily="34" charset="0"/>
                <a:cs typeface="B Zar" pitchFamily="2" charset="-78"/>
              </a:rPr>
              <a:t>).</a:t>
            </a:r>
            <a:br>
              <a:rPr lang="en-US" sz="2000" dirty="0" smtClean="0">
                <a:latin typeface="Calibri" pitchFamily="34" charset="0"/>
                <a:ea typeface="Calibri" pitchFamily="34" charset="0"/>
                <a:cs typeface="B Zar" pitchFamily="2" charset="-78"/>
              </a:rPr>
            </a:br>
            <a:r>
              <a:rPr lang="ar-SA" sz="2000" dirty="0" smtClean="0">
                <a:latin typeface="Calibri" pitchFamily="34" charset="0"/>
                <a:ea typeface="Calibri" pitchFamily="34" charset="0"/>
                <a:cs typeface="B Zar" pitchFamily="2" charset="-78"/>
              </a:rPr>
              <a:t>بهترین مثال سخنان خود چومی است : "بازیکن فوتبال در سراسر میدان جنگ اسکیت بازی میکند</a:t>
            </a:r>
            <a:r>
              <a:rPr lang="en-US" sz="2000" dirty="0" smtClean="0">
                <a:latin typeface="Calibri" pitchFamily="34" charset="0"/>
                <a:ea typeface="Calibri" pitchFamily="34" charset="0"/>
                <a:cs typeface="B Zar" pitchFamily="2" charset="-78"/>
              </a:rPr>
              <a:t>!"</a:t>
            </a:r>
            <a:br>
              <a:rPr lang="en-US" sz="2000" dirty="0" smtClean="0">
                <a:latin typeface="Calibri" pitchFamily="34" charset="0"/>
                <a:ea typeface="Calibri" pitchFamily="34" charset="0"/>
                <a:cs typeface="B Zar" pitchFamily="2" charset="-78"/>
              </a:rPr>
            </a:br>
            <a:r>
              <a:rPr lang="ar-SA" sz="2000" dirty="0" smtClean="0">
                <a:latin typeface="Calibri" pitchFamily="34" charset="0"/>
                <a:ea typeface="Calibri" pitchFamily="34" charset="0"/>
                <a:cs typeface="B Zar" pitchFamily="2" charset="-78"/>
              </a:rPr>
              <a:t>در این بیانیه ساده او هرچیزی که از مکان خود خارج شده است و هر گونه امکان خواندنی را برجسته کرده است؛ حاصل مشترک پروژه ای پساساختارگرا می باشد</a:t>
            </a:r>
            <a:r>
              <a:rPr lang="en-US" dirty="0" smtClean="0">
                <a:latin typeface="Calibri" pitchFamily="34" charset="0"/>
                <a:ea typeface="Calibri" pitchFamily="34" charset="0"/>
                <a:cs typeface="B Zar" pitchFamily="2" charset="-78"/>
              </a:rPr>
              <a:t> </a:t>
            </a:r>
            <a:endParaRPr lang="en-US" dirty="0">
              <a:cs typeface="B Zar" pitchFamily="2" charset="-78"/>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llette.jpg"/>
          <p:cNvPicPr>
            <a:picLocks noChangeAspect="1"/>
          </p:cNvPicPr>
          <p:nvPr/>
        </p:nvPicPr>
        <p:blipFill>
          <a:blip r:embed="rId2" cstate="print"/>
          <a:srcRect/>
          <a:stretch>
            <a:fillRect/>
          </a:stretch>
        </p:blipFill>
        <p:spPr bwMode="auto">
          <a:xfrm rot="10800000" flipV="1">
            <a:off x="838199" y="4267200"/>
            <a:ext cx="3927612" cy="1981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BTA_lv32double.jpg"/>
          <p:cNvPicPr>
            <a:picLocks noChangeAspect="1"/>
          </p:cNvPicPr>
          <p:nvPr/>
        </p:nvPicPr>
        <p:blipFill>
          <a:blip r:embed="rId3" cstate="print"/>
          <a:srcRect/>
          <a:stretch>
            <a:fillRect/>
          </a:stretch>
        </p:blipFill>
        <p:spPr bwMode="auto">
          <a:xfrm>
            <a:off x="914400" y="838200"/>
            <a:ext cx="3657600"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le 4"/>
          <p:cNvSpPr/>
          <p:nvPr/>
        </p:nvSpPr>
        <p:spPr>
          <a:xfrm>
            <a:off x="6781800" y="304800"/>
            <a:ext cx="1828800" cy="533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rPr>
              <a:t>برنارد چومی</a:t>
            </a:r>
            <a:endParaRPr lang="en-US" sz="2400" dirty="0">
              <a:solidFill>
                <a:srgbClr val="FFC000"/>
              </a:solidFill>
            </a:endParaRPr>
          </a:p>
        </p:txBody>
      </p:sp>
      <p:sp>
        <p:nvSpPr>
          <p:cNvPr id="6" name="Rounded Rectangle 5"/>
          <p:cNvSpPr/>
          <p:nvPr/>
        </p:nvSpPr>
        <p:spPr>
          <a:xfrm>
            <a:off x="6705600" y="5715000"/>
            <a:ext cx="1828800" cy="533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cs typeface="B Zar" pitchFamily="2" charset="-78"/>
              </a:rPr>
              <a:t>پارک دلاویت</a:t>
            </a:r>
            <a:endParaRPr lang="en-US" sz="2400" dirty="0">
              <a:solidFill>
                <a:srgbClr val="FFC000"/>
              </a:solidFill>
              <a:cs typeface="B Zar" pitchFamily="2" charset="-78"/>
            </a:endParaRPr>
          </a:p>
        </p:txBody>
      </p:sp>
      <p:pic>
        <p:nvPicPr>
          <p:cNvPr id="7" name="Picture 2" descr="E:\معماران\برنارد چومی\پارک دلا ویلت\1294435095-villette1.jpgپارک دلا ویلت برنارد چومی.jpg"/>
          <p:cNvPicPr>
            <a:picLocks noChangeAspect="1" noChangeArrowheads="1"/>
          </p:cNvPicPr>
          <p:nvPr/>
        </p:nvPicPr>
        <p:blipFill>
          <a:blip r:embed="rId4" cstate="print"/>
          <a:srcRect/>
          <a:stretch>
            <a:fillRect/>
          </a:stretch>
        </p:blipFill>
        <p:spPr bwMode="auto">
          <a:xfrm>
            <a:off x="5410200" y="990600"/>
            <a:ext cx="3276600" cy="37798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 y="533400"/>
            <a:ext cx="7162800" cy="4524315"/>
          </a:xfrm>
          <a:prstGeom prst="rect">
            <a:avLst/>
          </a:prstGeom>
        </p:spPr>
        <p:txBody>
          <a:bodyPr wrap="square">
            <a:spAutoFit/>
          </a:bodyPr>
          <a:lstStyle/>
          <a:p>
            <a:pPr algn="r">
              <a:buClr>
                <a:schemeClr val="accent1"/>
              </a:buClr>
              <a:buSzPct val="155000"/>
            </a:pPr>
            <a:r>
              <a:rPr lang="fa-IR" b="1" dirty="0" smtClean="0">
                <a:solidFill>
                  <a:schemeClr val="bg1"/>
                </a:solidFill>
                <a:cs typeface="B Nazanin" pitchFamily="2" charset="-78"/>
              </a:rPr>
              <a:t> </a:t>
            </a:r>
            <a:r>
              <a:rPr lang="fa-IR" sz="3200" b="1" dirty="0" smtClean="0">
                <a:solidFill>
                  <a:schemeClr val="bg1"/>
                </a:solidFill>
                <a:cs typeface="B Nazanin" pitchFamily="2" charset="-78"/>
              </a:rPr>
              <a:t>طرح پارک از روی هم قرار گیری سه سیستم منظم کاملا متفاوت تشکیل می شود:</a:t>
            </a:r>
          </a:p>
          <a:p>
            <a:pPr algn="r">
              <a:buClr>
                <a:schemeClr val="accent1"/>
              </a:buClr>
              <a:buSzPct val="155000"/>
            </a:pPr>
            <a:r>
              <a:rPr lang="fa-IR" sz="3200" b="1" dirty="0" smtClean="0">
                <a:solidFill>
                  <a:srgbClr val="FF9900"/>
                </a:solidFill>
                <a:cs typeface="B Nazanin" pitchFamily="2" charset="-78"/>
              </a:rPr>
              <a:t>نقاط</a:t>
            </a:r>
            <a:r>
              <a:rPr lang="fa-IR" sz="3200" b="1" dirty="0" smtClean="0">
                <a:solidFill>
                  <a:schemeClr val="bg1"/>
                </a:solidFill>
                <a:cs typeface="B Nazanin" pitchFamily="2" charset="-78"/>
              </a:rPr>
              <a:t>، </a:t>
            </a:r>
            <a:r>
              <a:rPr lang="fa-IR" sz="3200" b="1" dirty="0" smtClean="0">
                <a:solidFill>
                  <a:srgbClr val="FF9900"/>
                </a:solidFill>
                <a:cs typeface="B Nazanin" pitchFamily="2" charset="-78"/>
              </a:rPr>
              <a:t>خطوط </a:t>
            </a:r>
            <a:r>
              <a:rPr lang="fa-IR" sz="3200" b="1" dirty="0" smtClean="0">
                <a:solidFill>
                  <a:schemeClr val="bg1"/>
                </a:solidFill>
                <a:cs typeface="B Nazanin" pitchFamily="2" charset="-78"/>
              </a:rPr>
              <a:t>و </a:t>
            </a:r>
            <a:r>
              <a:rPr lang="fa-IR" sz="3200" b="1" dirty="0" smtClean="0">
                <a:solidFill>
                  <a:srgbClr val="FF9900"/>
                </a:solidFill>
                <a:cs typeface="B Nazanin" pitchFamily="2" charset="-78"/>
              </a:rPr>
              <a:t>سطوح.</a:t>
            </a:r>
            <a:r>
              <a:rPr lang="fa-IR" sz="3200" b="1" dirty="0" smtClean="0">
                <a:solidFill>
                  <a:schemeClr val="bg1"/>
                </a:solidFill>
                <a:cs typeface="B Nazanin" pitchFamily="2" charset="-78"/>
              </a:rPr>
              <a:t> هرکدام در درون خود کامل است ولی وقتی روی هم قرار می گیرند، تاثیر متقابلی بر هم دارند. </a:t>
            </a:r>
          </a:p>
          <a:p>
            <a:pPr algn="r">
              <a:buClr>
                <a:schemeClr val="accent1"/>
              </a:buClr>
              <a:buSzPct val="155000"/>
              <a:buFont typeface="Wingdings" pitchFamily="2" charset="2"/>
              <a:buNone/>
            </a:pPr>
            <a:endParaRPr lang="fa-IR" sz="3200" b="1" dirty="0" smtClean="0">
              <a:solidFill>
                <a:schemeClr val="bg1"/>
              </a:solidFill>
              <a:cs typeface="B Nazanin" pitchFamily="2" charset="-78"/>
            </a:endParaRPr>
          </a:p>
          <a:p>
            <a:pPr algn="r">
              <a:buClr>
                <a:schemeClr val="accent1"/>
              </a:buClr>
              <a:buSzPct val="155000"/>
            </a:pPr>
            <a:r>
              <a:rPr lang="fa-IR" sz="3200" b="1" dirty="0" smtClean="0">
                <a:solidFill>
                  <a:schemeClr val="bg1"/>
                </a:solidFill>
                <a:cs typeface="B Nazanin" pitchFamily="2" charset="-78"/>
              </a:rPr>
              <a:t>  گاهی آنها با یکدیگر شدیدا برخورد دارند و تداخل می یابند و یکی در برابر دیگری تحریف می شود. گاهی نیز به هم می پیوندند و همسان می شوند و بدین ترتبیب، یکی دیگری را تقویت می کند و گاهی هم آنها صرفا همزیستی دارند بی تفاوت به یکدیگر و همانگونه که هستند.   </a:t>
            </a:r>
            <a:endParaRPr lang="en-US" sz="32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schumi%20-%20la%20villette%202"/>
          <p:cNvPicPr>
            <a:picLocks noChangeAspect="1" noChangeArrowheads="1"/>
          </p:cNvPicPr>
          <p:nvPr/>
        </p:nvPicPr>
        <p:blipFill>
          <a:blip r:embed="rId2" cstate="print">
            <a:lum bright="-6000" contrast="12000"/>
          </a:blip>
          <a:srcRect/>
          <a:stretch>
            <a:fillRect/>
          </a:stretch>
        </p:blipFill>
        <p:spPr bwMode="auto">
          <a:xfrm>
            <a:off x="1981200" y="1752600"/>
            <a:ext cx="7010400" cy="4970463"/>
          </a:xfrm>
          <a:prstGeom prst="rect">
            <a:avLst/>
          </a:prstGeom>
          <a:noFill/>
          <a:ln w="9525">
            <a:solidFill>
              <a:schemeClr val="accent1"/>
            </a:solidFill>
            <a:miter lim="800000"/>
            <a:headEnd/>
            <a:tailEnd/>
          </a:ln>
        </p:spPr>
      </p:pic>
      <p:pic>
        <p:nvPicPr>
          <p:cNvPr id="2" name="Picture 5" descr="3tschumi"/>
          <p:cNvPicPr>
            <a:picLocks noChangeAspect="1" noChangeArrowheads="1"/>
          </p:cNvPicPr>
          <p:nvPr/>
        </p:nvPicPr>
        <p:blipFill>
          <a:blip r:embed="rId3" cstate="print">
            <a:lum bright="-18000" contrast="30000"/>
          </a:blip>
          <a:srcRect/>
          <a:stretch>
            <a:fillRect/>
          </a:stretch>
        </p:blipFill>
        <p:spPr bwMode="auto">
          <a:xfrm>
            <a:off x="228600" y="228600"/>
            <a:ext cx="2754313" cy="2819400"/>
          </a:xfrm>
          <a:prstGeom prst="rect">
            <a:avLst/>
          </a:prstGeom>
          <a:noFill/>
          <a:ln w="9525">
            <a:solidFill>
              <a:schemeClr val="accent1"/>
            </a:solidFill>
            <a:miter lim="800000"/>
            <a:headEnd/>
            <a:tailEnd/>
          </a:ln>
        </p:spPr>
      </p:pic>
      <p:sp>
        <p:nvSpPr>
          <p:cNvPr id="4" name="Rectangle 3"/>
          <p:cNvSpPr/>
          <p:nvPr/>
        </p:nvSpPr>
        <p:spPr>
          <a:xfrm>
            <a:off x="5029200" y="304800"/>
            <a:ext cx="3558988" cy="584775"/>
          </a:xfrm>
          <a:prstGeom prst="rect">
            <a:avLst/>
          </a:prstGeom>
        </p:spPr>
        <p:txBody>
          <a:bodyPr wrap="none">
            <a:spAutoFit/>
          </a:bodyPr>
          <a:lstStyle/>
          <a:p>
            <a:r>
              <a:rPr lang="fa-IR" sz="2800" b="1" i="1" dirty="0" smtClean="0">
                <a:solidFill>
                  <a:srgbClr val="FF0000"/>
                </a:solidFill>
                <a:cs typeface="B Homa" pitchFamily="2" charset="-78"/>
              </a:rPr>
              <a:t>برنارد چومی : </a:t>
            </a:r>
            <a:r>
              <a:rPr lang="fa-IR" b="1" i="1" dirty="0" smtClean="0">
                <a:solidFill>
                  <a:srgbClr val="FF0000"/>
                </a:solidFill>
                <a:cs typeface="B Homa" pitchFamily="2" charset="-78"/>
              </a:rPr>
              <a:t>پارک لاویلت، پاریس</a:t>
            </a:r>
            <a:r>
              <a:rPr lang="fa-IR" sz="3200" b="1" i="1" dirty="0" smtClean="0">
                <a:solidFill>
                  <a:srgbClr val="FF0000"/>
                </a:solidFill>
                <a:cs typeface="B Homa" pitchFamily="2" charset="-78"/>
              </a:rPr>
              <a:t> </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is_La_Villette2.jpg"/>
          <p:cNvPicPr>
            <a:picLocks noChangeAspect="1"/>
          </p:cNvPicPr>
          <p:nvPr/>
        </p:nvPicPr>
        <p:blipFill>
          <a:blip r:embed="rId2" cstate="print"/>
          <a:srcRect/>
          <a:stretch>
            <a:fillRect/>
          </a:stretch>
        </p:blipFill>
        <p:spPr bwMode="auto">
          <a:xfrm>
            <a:off x="0" y="228600"/>
            <a:ext cx="8915400" cy="6858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p:cNvPicPr>
            <a:picLocks noChangeAspect="1" noChangeArrowheads="1"/>
          </p:cNvPicPr>
          <p:nvPr/>
        </p:nvPicPr>
        <p:blipFill>
          <a:blip r:embed="rId2" cstate="print">
            <a:clrChange>
              <a:clrFrom>
                <a:srgbClr val="000000"/>
              </a:clrFrom>
              <a:clrTo>
                <a:srgbClr val="000000">
                  <a:alpha val="0"/>
                </a:srgbClr>
              </a:clrTo>
            </a:clrChange>
            <a:lum contrast="54000"/>
          </a:blip>
          <a:srcRect/>
          <a:stretch>
            <a:fillRect/>
          </a:stretch>
        </p:blipFill>
        <p:spPr>
          <a:xfrm>
            <a:off x="228600" y="228600"/>
            <a:ext cx="8686800" cy="66294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Content Placeholder 2"/>
          <p:cNvSpPr>
            <a:spLocks noGrp="1"/>
          </p:cNvSpPr>
          <p:nvPr>
            <p:ph idx="1"/>
          </p:nvPr>
        </p:nvSpPr>
        <p:spPr>
          <a:xfrm>
            <a:off x="457200" y="762000"/>
            <a:ext cx="8229600" cy="5410517"/>
          </a:xfrm>
        </p:spPr>
        <p:txBody>
          <a:bodyPr>
            <a:normAutofit/>
          </a:bodyPr>
          <a:lstStyle/>
          <a:p>
            <a:pPr indent="182563" algn="just" rtl="1">
              <a:buNone/>
            </a:pPr>
            <a:r>
              <a:rPr lang="ar-SA" sz="2400" b="1" dirty="0" smtClean="0">
                <a:solidFill>
                  <a:srgbClr val="FFC000"/>
                </a:solidFill>
                <a:cs typeface="B Zar" pitchFamily="2" charset="-78"/>
              </a:rPr>
              <a:t>به طوركلى، "روش ساختارشناسى، يافتن وكشف قوانين فعاليت بشرى در چار</a:t>
            </a:r>
            <a:r>
              <a:rPr lang="fa-IR" sz="2400" b="1" dirty="0" smtClean="0">
                <a:solidFill>
                  <a:srgbClr val="FFC000"/>
                </a:solidFill>
                <a:cs typeface="B Zar" pitchFamily="2" charset="-78"/>
              </a:rPr>
              <a:t>چ</a:t>
            </a:r>
            <a:r>
              <a:rPr lang="ar-SA" sz="2400" b="1" dirty="0" smtClean="0">
                <a:solidFill>
                  <a:srgbClr val="FFC000"/>
                </a:solidFill>
                <a:cs typeface="B Zar" pitchFamily="2" charset="-78"/>
              </a:rPr>
              <a:t>وب فرهنگ است كه با كردار و گفتار آغاز مى شود. رفتار و كردار نوعى زبان است. به همين دليل ساختارگراها، ساختارهاى موجود در پديده ها را استخراج مى كنند.</a:t>
            </a:r>
            <a:endParaRPr lang="en-US" sz="2400" b="1" dirty="0" smtClean="0">
              <a:solidFill>
                <a:srgbClr val="FFC000"/>
              </a:solidFill>
              <a:cs typeface="B Zar" pitchFamily="2" charset="-78"/>
            </a:endParaRPr>
          </a:p>
          <a:p>
            <a:pPr indent="182563" algn="just" rtl="1">
              <a:buNone/>
            </a:pPr>
            <a:r>
              <a:rPr lang="ar-SA" sz="2400" b="1" dirty="0" smtClean="0">
                <a:solidFill>
                  <a:srgbClr val="FFC000"/>
                </a:solidFill>
                <a:cs typeface="B Zar" pitchFamily="2" charset="-78"/>
              </a:rPr>
              <a:t>اگرچه مكتب ساختارگرایی فلسفه و جهان بينى مدرن را مورد شک و ترديد قرارداد، ولى خود اين مكتب نيزمورد سؤال ونقد فلاسفة پست مدرن وخصوصأ پساساختارگراها قرارگرفت. چنانچه ميشل فوكو، كه خود از بطن ساختارگراها ظهوركرد، در مورد مكتب فوق مى گويد: كليت بخشيدن به ساختارها ما را ازمسائل عينى فرهنگ وجامعه غافل مى كند. منطق آنها منطق خشكى است وبه ما اجازه نمى دهد به هويت ها در دوران هاى مختلف توجه كنيم ". لذا مكتب ساختارگرایى را مى توان يک مكتب بينابين دو مكتب مدرن وپست مدرن تلقى كرد.</a:t>
            </a:r>
            <a:endParaRPr lang="en-US" sz="2400" b="1" dirty="0" smtClean="0">
              <a:solidFill>
                <a:srgbClr val="FFC000"/>
              </a:solidFill>
              <a:cs typeface="B Zar" pitchFamily="2" charset="-78"/>
            </a:endParaRPr>
          </a:p>
          <a:p>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2"/>
          <p:cNvPicPr>
            <a:picLocks noChangeAspect="1" noChangeArrowheads="1"/>
          </p:cNvPicPr>
          <p:nvPr/>
        </p:nvPicPr>
        <p:blipFill>
          <a:blip r:embed="rId2" cstate="print"/>
          <a:srcRect/>
          <a:stretch>
            <a:fillRect/>
          </a:stretch>
        </p:blipFill>
        <p:spPr bwMode="auto">
          <a:xfrm>
            <a:off x="4495800" y="228600"/>
            <a:ext cx="42672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7" descr="1"/>
          <p:cNvPicPr>
            <a:picLocks noChangeAspect="1" noChangeArrowheads="1"/>
          </p:cNvPicPr>
          <p:nvPr/>
        </p:nvPicPr>
        <p:blipFill>
          <a:blip r:embed="rId3" cstate="print"/>
          <a:srcRect/>
          <a:stretch>
            <a:fillRect/>
          </a:stretch>
        </p:blipFill>
        <p:spPr bwMode="auto">
          <a:xfrm>
            <a:off x="304800" y="3200400"/>
            <a:ext cx="4038600" cy="3028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5791200" y="3962400"/>
            <a:ext cx="2291012" cy="461665"/>
          </a:xfrm>
          <a:prstGeom prst="rect">
            <a:avLst/>
          </a:prstGeom>
        </p:spPr>
        <p:txBody>
          <a:bodyPr wrap="none">
            <a:spAutoFit/>
          </a:bodyPr>
          <a:lstStyle/>
          <a:p>
            <a:pPr algn="r" rtl="1">
              <a:spcBef>
                <a:spcPct val="50000"/>
              </a:spcBef>
            </a:pPr>
            <a:r>
              <a:rPr lang="fa-IR" sz="2400" b="1" dirty="0" smtClean="0">
                <a:solidFill>
                  <a:srgbClr val="FFC000"/>
                </a:solidFill>
                <a:cs typeface="Arial" charset="0"/>
              </a:rPr>
              <a:t>موزه جدید آکروپلیس</a:t>
            </a:r>
            <a:endParaRPr lang="en-US" sz="2400" b="1" dirty="0">
              <a:solidFill>
                <a:srgbClr val="FFC000"/>
              </a:solidFill>
              <a:cs typeface="Arial" charset="0"/>
            </a:endParaRPr>
          </a:p>
        </p:txBody>
      </p:sp>
      <p:sp>
        <p:nvSpPr>
          <p:cNvPr id="5" name="Rectangle 4"/>
          <p:cNvSpPr/>
          <p:nvPr/>
        </p:nvSpPr>
        <p:spPr>
          <a:xfrm>
            <a:off x="762000" y="2667000"/>
            <a:ext cx="2590800" cy="461665"/>
          </a:xfrm>
          <a:prstGeom prst="rect">
            <a:avLst/>
          </a:prstGeom>
        </p:spPr>
        <p:txBody>
          <a:bodyPr wrap="square">
            <a:spAutoFit/>
          </a:bodyPr>
          <a:lstStyle/>
          <a:p>
            <a:pPr algn="r">
              <a:spcBef>
                <a:spcPct val="50000"/>
              </a:spcBef>
            </a:pPr>
            <a:r>
              <a:rPr lang="fa-IR" sz="2400" b="1" dirty="0" smtClean="0">
                <a:cs typeface="B Zar" pitchFamily="2" charset="-78"/>
              </a:rPr>
              <a:t>آکروپلیس آتن، یونان</a:t>
            </a:r>
            <a:endParaRPr lang="en-US" sz="2400" b="1" dirty="0">
              <a:cs typeface="B Zar" pitchFamily="2" charset="-78"/>
            </a:endParaRPr>
          </a:p>
        </p:txBody>
      </p:sp>
      <p:sp>
        <p:nvSpPr>
          <p:cNvPr id="6" name="Rounded Rectangle 5"/>
          <p:cNvSpPr/>
          <p:nvPr/>
        </p:nvSpPr>
        <p:spPr>
          <a:xfrm>
            <a:off x="1295400" y="609600"/>
            <a:ext cx="1828800" cy="533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rPr>
              <a:t>برنارد چومی</a:t>
            </a:r>
            <a:endParaRPr lang="en-US" sz="2400"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AM804v13"/>
          <p:cNvPicPr>
            <a:picLocks noChangeAspect="1" noChangeArrowheads="1"/>
          </p:cNvPicPr>
          <p:nvPr/>
        </p:nvPicPr>
        <p:blipFill>
          <a:blip r:embed="rId3" cstate="print"/>
          <a:srcRect/>
          <a:stretch>
            <a:fillRect/>
          </a:stretch>
        </p:blipFill>
        <p:spPr bwMode="auto">
          <a:xfrm>
            <a:off x="5105400" y="1981200"/>
            <a:ext cx="3783012" cy="4624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5" descr="nam_ext_collage%20copy"/>
          <p:cNvPicPr>
            <a:picLocks noChangeAspect="1" noChangeArrowheads="1"/>
          </p:cNvPicPr>
          <p:nvPr/>
        </p:nvPicPr>
        <p:blipFill>
          <a:blip r:embed="rId4" cstate="print"/>
          <a:srcRect/>
          <a:stretch>
            <a:fillRect/>
          </a:stretch>
        </p:blipFill>
        <p:spPr bwMode="auto">
          <a:xfrm>
            <a:off x="304800" y="457200"/>
            <a:ext cx="48006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6400800" y="685800"/>
            <a:ext cx="1828800" cy="533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rPr>
              <a:t>برنارد چومی</a:t>
            </a:r>
            <a:endParaRPr lang="en-US" sz="2400" dirty="0">
              <a:solidFill>
                <a:srgbClr val="FFC000"/>
              </a:solidFill>
            </a:endParaRPr>
          </a:p>
        </p:txBody>
      </p:sp>
      <p:sp>
        <p:nvSpPr>
          <p:cNvPr id="5" name="Rectangle 4"/>
          <p:cNvSpPr/>
          <p:nvPr/>
        </p:nvSpPr>
        <p:spPr>
          <a:xfrm>
            <a:off x="228600" y="5105400"/>
            <a:ext cx="4572000" cy="1015663"/>
          </a:xfrm>
          <a:prstGeom prst="rect">
            <a:avLst/>
          </a:prstGeom>
        </p:spPr>
        <p:txBody>
          <a:bodyPr wrap="square">
            <a:spAutoFit/>
          </a:bodyPr>
          <a:lstStyle/>
          <a:p>
            <a:pPr algn="r" rtl="1">
              <a:spcBef>
                <a:spcPct val="50000"/>
              </a:spcBef>
            </a:pPr>
            <a:r>
              <a:rPr lang="fa-IR" sz="2400" b="1" dirty="0" smtClean="0">
                <a:solidFill>
                  <a:srgbClr val="FFC000"/>
                </a:solidFill>
                <a:cs typeface="B Zar" pitchFamily="2" charset="-78"/>
              </a:rPr>
              <a:t>موزه جدید آکروپلیس</a:t>
            </a:r>
          </a:p>
          <a:p>
            <a:pPr algn="r" rtl="1">
              <a:spcBef>
                <a:spcPct val="50000"/>
              </a:spcBef>
            </a:pPr>
            <a:r>
              <a:rPr lang="fa-IR" sz="2400" b="1" dirty="0" smtClean="0">
                <a:solidFill>
                  <a:srgbClr val="FFC000"/>
                </a:solidFill>
                <a:cs typeface="B Zar" pitchFamily="2" charset="-78"/>
              </a:rPr>
              <a:t>سایت پلان</a:t>
            </a:r>
            <a:endParaRPr lang="en-US" sz="2400" b="1" dirty="0">
              <a:solidFill>
                <a:srgbClr val="FFC000"/>
              </a:solidFill>
              <a:cs typeface="B Za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3"/>
          <p:cNvPicPr>
            <a:picLocks noChangeAspect="1" noChangeArrowheads="1"/>
          </p:cNvPicPr>
          <p:nvPr/>
        </p:nvPicPr>
        <p:blipFill>
          <a:blip r:embed="rId2" cstate="print"/>
          <a:srcRect/>
          <a:stretch>
            <a:fillRect/>
          </a:stretch>
        </p:blipFill>
        <p:spPr bwMode="auto">
          <a:xfrm>
            <a:off x="4648200" y="3276600"/>
            <a:ext cx="4495800" cy="33480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7" descr="4"/>
          <p:cNvPicPr>
            <a:picLocks noChangeAspect="1" noChangeArrowheads="1"/>
          </p:cNvPicPr>
          <p:nvPr/>
        </p:nvPicPr>
        <p:blipFill>
          <a:blip r:embed="rId3" cstate="print"/>
          <a:srcRect/>
          <a:stretch>
            <a:fillRect/>
          </a:stretch>
        </p:blipFill>
        <p:spPr bwMode="auto">
          <a:xfrm>
            <a:off x="381000" y="304800"/>
            <a:ext cx="4419600" cy="3314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4876800" y="838200"/>
            <a:ext cx="4134465" cy="461665"/>
          </a:xfrm>
          <a:prstGeom prst="rect">
            <a:avLst/>
          </a:prstGeom>
        </p:spPr>
        <p:txBody>
          <a:bodyPr wrap="none">
            <a:spAutoFit/>
          </a:bodyPr>
          <a:lstStyle/>
          <a:p>
            <a:pPr rtl="1">
              <a:spcBef>
                <a:spcPct val="50000"/>
              </a:spcBef>
            </a:pPr>
            <a:r>
              <a:rPr lang="fa-IR" sz="2400" b="1" dirty="0" smtClean="0">
                <a:solidFill>
                  <a:srgbClr val="FFC000"/>
                </a:solidFill>
                <a:cs typeface="B Zar" pitchFamily="2" charset="-78"/>
              </a:rPr>
              <a:t>فضای داخلی موزه جدید آکروپلیس</a:t>
            </a:r>
            <a:endParaRPr lang="en-US" sz="2400" b="1" dirty="0">
              <a:solidFill>
                <a:srgbClr val="FFC000"/>
              </a:solidFill>
              <a:cs typeface="B Za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my pass\PHOTOS\Europe TRIPs\EUROPE-Summ_12\7Aug12\DCIM\101OLYMP\P1016179.JPG"/>
          <p:cNvPicPr>
            <a:picLocks noChangeAspect="1" noChangeArrowheads="1"/>
          </p:cNvPicPr>
          <p:nvPr/>
        </p:nvPicPr>
        <p:blipFill>
          <a:blip r:embed="rId2" cstate="print"/>
          <a:srcRect/>
          <a:stretch>
            <a:fillRect/>
          </a:stretch>
        </p:blipFill>
        <p:spPr bwMode="auto">
          <a:xfrm>
            <a:off x="22225" y="54768"/>
            <a:ext cx="8969375" cy="6727032"/>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my pass\PHOTOS\Europe TRIPs\EUROPE-Summ_12\7Aug12\DCIM\101OLYMP\P1016197.JPG"/>
          <p:cNvPicPr>
            <a:picLocks noChangeAspect="1" noChangeArrowheads="1"/>
          </p:cNvPicPr>
          <p:nvPr/>
        </p:nvPicPr>
        <p:blipFill>
          <a:blip r:embed="rId2" cstate="print"/>
          <a:srcRect/>
          <a:stretch>
            <a:fillRect/>
          </a:stretch>
        </p:blipFill>
        <p:spPr bwMode="auto">
          <a:xfrm>
            <a:off x="203200" y="381000"/>
            <a:ext cx="8559800" cy="6231732"/>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my pass\PHOTOS\Europe TRIPs\EUROPE-Summ_12\7Aug12\DCIM\101OLYMP\P1016186.JPG"/>
          <p:cNvPicPr>
            <a:picLocks noChangeAspect="1" noChangeArrowheads="1"/>
          </p:cNvPicPr>
          <p:nvPr/>
        </p:nvPicPr>
        <p:blipFill>
          <a:blip r:embed="rId2" cstate="print"/>
          <a:srcRect/>
          <a:stretch>
            <a:fillRect/>
          </a:stretch>
        </p:blipFill>
        <p:spPr bwMode="auto">
          <a:xfrm>
            <a:off x="381000" y="133350"/>
            <a:ext cx="8512175" cy="6384132"/>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my pass\PHOTOS\Europe TRIPs\EUROPE-Summ_12\7Aug12\DCIM\101OLYMP\P1016187.JPG"/>
          <p:cNvPicPr>
            <a:picLocks noChangeAspect="1" noChangeArrowheads="1"/>
          </p:cNvPicPr>
          <p:nvPr/>
        </p:nvPicPr>
        <p:blipFill>
          <a:blip r:embed="rId2" cstate="print"/>
          <a:srcRect/>
          <a:stretch>
            <a:fillRect/>
          </a:stretch>
        </p:blipFill>
        <p:spPr bwMode="auto">
          <a:xfrm>
            <a:off x="152400" y="131763"/>
            <a:ext cx="8765116" cy="6573837"/>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imoges_concert_hall_bernard_tschumi_cr3802_124"/>
          <p:cNvPicPr>
            <a:picLocks noChangeAspect="1" noChangeArrowheads="1"/>
          </p:cNvPicPr>
          <p:nvPr/>
        </p:nvPicPr>
        <p:blipFill>
          <a:blip r:embed="rId2" cstate="print"/>
          <a:srcRect/>
          <a:stretch>
            <a:fillRect/>
          </a:stretch>
        </p:blipFill>
        <p:spPr bwMode="auto">
          <a:xfrm>
            <a:off x="381000" y="381000"/>
            <a:ext cx="3255963"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5" descr="limoges_concert_hall_bernard_tschumi_cr3802_269"/>
          <p:cNvPicPr>
            <a:picLocks noChangeAspect="1" noChangeArrowheads="1"/>
          </p:cNvPicPr>
          <p:nvPr/>
        </p:nvPicPr>
        <p:blipFill>
          <a:blip r:embed="rId3" cstate="print"/>
          <a:srcRect/>
          <a:stretch>
            <a:fillRect/>
          </a:stretch>
        </p:blipFill>
        <p:spPr bwMode="auto">
          <a:xfrm>
            <a:off x="3886200" y="2514600"/>
            <a:ext cx="5029200" cy="3765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838200" y="5638800"/>
            <a:ext cx="1828800" cy="533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a-IR" sz="2400" dirty="0" smtClean="0">
                <a:solidFill>
                  <a:srgbClr val="FFC000"/>
                </a:solidFill>
              </a:rPr>
              <a:t>برنارد چومی</a:t>
            </a:r>
            <a:endParaRPr lang="en-US" sz="2400" dirty="0">
              <a:solidFill>
                <a:srgbClr val="FFC000"/>
              </a:solidFill>
            </a:endParaRPr>
          </a:p>
        </p:txBody>
      </p:sp>
      <p:sp>
        <p:nvSpPr>
          <p:cNvPr id="5" name="Rectangle 4"/>
          <p:cNvSpPr/>
          <p:nvPr/>
        </p:nvSpPr>
        <p:spPr>
          <a:xfrm>
            <a:off x="5079353" y="838200"/>
            <a:ext cx="2222083" cy="461665"/>
          </a:xfrm>
          <a:prstGeom prst="rect">
            <a:avLst/>
          </a:prstGeom>
        </p:spPr>
        <p:txBody>
          <a:bodyPr wrap="none">
            <a:spAutoFit/>
          </a:bodyPr>
          <a:lstStyle/>
          <a:p>
            <a:pPr algn="r" rtl="1">
              <a:spcBef>
                <a:spcPct val="50000"/>
              </a:spcBef>
            </a:pPr>
            <a:r>
              <a:rPr lang="fa-IR" sz="2400" b="1" dirty="0" smtClean="0">
                <a:solidFill>
                  <a:srgbClr val="FFC000"/>
                </a:solidFill>
                <a:cs typeface="B Zar" pitchFamily="2" charset="-78"/>
              </a:rPr>
              <a:t>سالن کنسرت لیگمز</a:t>
            </a:r>
            <a:endParaRPr lang="fa-IR" sz="2400" b="1" dirty="0">
              <a:solidFill>
                <a:srgbClr val="FFC000"/>
              </a:solidFill>
              <a:cs typeface="B Zar"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ree"/>
          <p:cNvPicPr>
            <a:picLocks noChangeAspect="1" noChangeArrowheads="1"/>
          </p:cNvPicPr>
          <p:nvPr/>
        </p:nvPicPr>
        <p:blipFill>
          <a:blip r:embed="rId2" cstate="print"/>
          <a:srcRect/>
          <a:stretch>
            <a:fillRect/>
          </a:stretch>
        </p:blipFill>
        <p:spPr bwMode="auto">
          <a:xfrm>
            <a:off x="0" y="0"/>
            <a:ext cx="9089813" cy="6705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nception\Desktop\ur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4191000" y="457200"/>
            <a:ext cx="4572000" cy="1323439"/>
          </a:xfrm>
          <a:prstGeom prst="rect">
            <a:avLst/>
          </a:prstGeom>
        </p:spPr>
        <p:txBody>
          <a:bodyPr>
            <a:spAutoFit/>
          </a:bodyPr>
          <a:lstStyle/>
          <a:p>
            <a:pPr algn="r" rtl="1">
              <a:spcBef>
                <a:spcPct val="50000"/>
              </a:spcBef>
            </a:pPr>
            <a:r>
              <a:rPr lang="fa-IR" sz="2000" b="1" dirty="0" smtClean="0">
                <a:solidFill>
                  <a:srgbClr val="FFC000"/>
                </a:solidFill>
                <a:cs typeface="Arial" charset="0"/>
              </a:rPr>
              <a:t>دنیل لیبسکیند</a:t>
            </a:r>
            <a:endParaRPr lang="en-US" sz="2000" b="1" dirty="0" smtClean="0">
              <a:solidFill>
                <a:srgbClr val="FFC000"/>
              </a:solidFill>
              <a:cs typeface="Arial" charset="0"/>
            </a:endParaRPr>
          </a:p>
          <a:p>
            <a:pPr algn="r" rtl="1">
              <a:spcBef>
                <a:spcPct val="50000"/>
              </a:spcBef>
            </a:pPr>
            <a:r>
              <a:rPr lang="fa-IR" sz="2000" b="1" dirty="0" smtClean="0">
                <a:solidFill>
                  <a:srgbClr val="FFC000"/>
                </a:solidFill>
                <a:cs typeface="Arial" charset="0"/>
              </a:rPr>
              <a:t>لهستاني-امريكايي</a:t>
            </a:r>
          </a:p>
          <a:p>
            <a:pPr algn="r" rtl="1">
              <a:spcBef>
                <a:spcPct val="50000"/>
              </a:spcBef>
            </a:pPr>
            <a:r>
              <a:rPr lang="en-US" sz="2000" b="1" dirty="0" smtClean="0">
                <a:solidFill>
                  <a:srgbClr val="FFC000"/>
                </a:solidFill>
                <a:cs typeface="Arial" charset="0"/>
              </a:rPr>
              <a:t>Daniel </a:t>
            </a:r>
            <a:r>
              <a:rPr lang="en-US" sz="2000" b="1" dirty="0" err="1" smtClean="0">
                <a:solidFill>
                  <a:srgbClr val="FFC000"/>
                </a:solidFill>
                <a:cs typeface="Arial" charset="0"/>
              </a:rPr>
              <a:t>Libeskind</a:t>
            </a:r>
            <a:endParaRPr lang="en-US" sz="2000" dirty="0">
              <a:solidFill>
                <a:srgbClr val="FFC000"/>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2441</TotalTime>
  <Words>5484</Words>
  <Application>Microsoft Office PowerPoint</Application>
  <PresentationFormat>On-screen Show (4:3)</PresentationFormat>
  <Paragraphs>297</Paragraphs>
  <Slides>110</Slides>
  <Notes>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110</vt:i4>
      </vt:variant>
    </vt:vector>
  </HeadingPairs>
  <TitlesOfParts>
    <vt:vector size="125" baseType="lpstr">
      <vt:lpstr>Arial</vt:lpstr>
      <vt:lpstr>B Farnaz</vt:lpstr>
      <vt:lpstr>B Homa</vt:lpstr>
      <vt:lpstr>B Nazanin</vt:lpstr>
      <vt:lpstr>B Zar</vt:lpstr>
      <vt:lpstr>Calibri</vt:lpstr>
      <vt:lpstr>Constantia</vt:lpstr>
      <vt:lpstr>Majalla UI</vt:lpstr>
      <vt:lpstr>Rockwell</vt:lpstr>
      <vt:lpstr>Simplex</vt:lpstr>
      <vt:lpstr>Tahoma</vt:lpstr>
      <vt:lpstr>Times New Roman</vt:lpstr>
      <vt:lpstr>Wingdings</vt:lpstr>
      <vt:lpstr>Wingdings 2</vt:lpstr>
      <vt:lpstr>Foundry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جوایز ایزنمن </vt:lpstr>
      <vt:lpstr>کتابهای آیزنمن</vt:lpstr>
      <vt:lpstr>آثار آیزنمن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توجه به فرم در کار آیزنمن</vt:lpstr>
      <vt:lpstr>PowerPoint Presentation</vt:lpstr>
      <vt:lpstr>PowerPoint Presentation</vt:lpstr>
      <vt:lpstr>PowerPoint Presentation</vt:lpstr>
      <vt:lpstr>PowerPoint Presentation</vt:lpstr>
      <vt:lpstr>PowerPoint Presentation</vt:lpstr>
      <vt:lpstr>PowerPoint Presentation</vt:lpstr>
      <vt:lpstr>طراحی های دستی خود آیزنمن</vt:lpstr>
      <vt:lpstr>چند ویژگی از خانه های طراحی شده توسط ایزنمن: </vt:lpstr>
      <vt:lpstr>PowerPoint Presentation</vt:lpstr>
      <vt:lpstr>PowerPoint Presentation</vt:lpstr>
      <vt:lpstr>PowerPoint Presentation</vt:lpstr>
      <vt:lpstr>:(11a)ساخت خانه ی شماره ی</vt:lpstr>
      <vt:lpstr>PowerPoint Presentation</vt:lpstr>
      <vt:lpstr>PowerPoint Presentation</vt:lpstr>
      <vt:lpstr>PowerPoint Presentation</vt:lpstr>
      <vt:lpstr>PowerPoint Presentation</vt:lpstr>
      <vt:lpstr>پنج خصوصیت در مورد کار های زاها حدید: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dc:title>
  <dc:creator>Parviz R</dc:creator>
  <cp:lastModifiedBy>peyman</cp:lastModifiedBy>
  <cp:revision>223</cp:revision>
  <dcterms:created xsi:type="dcterms:W3CDTF">2009-12-21T04:59:37Z</dcterms:created>
  <dcterms:modified xsi:type="dcterms:W3CDTF">2018-06-21T13:06:52Z</dcterms:modified>
</cp:coreProperties>
</file>